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24"/>
  </p:notesMasterIdLst>
  <p:sldIdLst>
    <p:sldId id="256" r:id="rId2"/>
    <p:sldId id="257" r:id="rId3"/>
    <p:sldId id="259" r:id="rId4"/>
    <p:sldId id="258" r:id="rId5"/>
    <p:sldId id="260" r:id="rId6"/>
    <p:sldId id="261" r:id="rId7"/>
    <p:sldId id="263" r:id="rId8"/>
    <p:sldId id="264" r:id="rId9"/>
    <p:sldId id="262" r:id="rId10"/>
    <p:sldId id="265" r:id="rId11"/>
    <p:sldId id="266" r:id="rId12"/>
    <p:sldId id="267" r:id="rId13"/>
    <p:sldId id="268" r:id="rId14"/>
    <p:sldId id="271" r:id="rId15"/>
    <p:sldId id="272" r:id="rId16"/>
    <p:sldId id="274" r:id="rId17"/>
    <p:sldId id="275" r:id="rId18"/>
    <p:sldId id="273" r:id="rId19"/>
    <p:sldId id="276" r:id="rId20"/>
    <p:sldId id="270" r:id="rId21"/>
    <p:sldId id="278" r:id="rId22"/>
    <p:sldId id="269" r:id="rId23"/>
  </p:sldIdLst>
  <p:sldSz cx="9144000" cy="5715000" type="screen16x10"/>
  <p:notesSz cx="6858000" cy="9144000"/>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180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5" d="100"/>
          <a:sy n="105" d="100"/>
        </p:scale>
        <p:origin x="102" y="228"/>
      </p:cViewPr>
      <p:guideLst>
        <p:guide orient="horz" pos="1800"/>
        <p:guide pos="2880"/>
      </p:guideLst>
    </p:cSldViewPr>
  </p:slid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B1DE118D-1E65-49C2-BC64-FD752CA0D258}" type="datetimeFigureOut">
              <a:rPr lang="en-US"/>
              <a:pPr>
                <a:defRPr/>
              </a:pPr>
              <a:t>12/11/2019</a:t>
            </a:fld>
            <a:endParaRPr lang="en-US"/>
          </a:p>
        </p:txBody>
      </p:sp>
      <p:sp>
        <p:nvSpPr>
          <p:cNvPr id="4" name="Slide Image Placeholder 3"/>
          <p:cNvSpPr>
            <a:spLocks noGrp="1" noRot="1" noChangeAspect="1"/>
          </p:cNvSpPr>
          <p:nvPr>
            <p:ph type="sldImg" idx="2"/>
          </p:nvPr>
        </p:nvSpPr>
        <p:spPr>
          <a:xfrm>
            <a:off x="685800" y="685800"/>
            <a:ext cx="54864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010F4021-697B-435F-AB67-E79E7F5FDE8D}" type="slidenum">
              <a:rPr lang="en-US"/>
              <a:pPr>
                <a:defRPr/>
              </a:pPr>
              <a:t>‹#›</a:t>
            </a:fld>
            <a:endParaRPr lang="en-US"/>
          </a:p>
        </p:txBody>
      </p:sp>
    </p:spTree>
    <p:extLst>
      <p:ext uri="{BB962C8B-B14F-4D97-AF65-F5344CB8AC3E}">
        <p14:creationId xmlns:p14="http://schemas.microsoft.com/office/powerpoint/2010/main" val="125751304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775355"/>
            <a:ext cx="7772400" cy="1225021"/>
          </a:xfrm>
        </p:spPr>
        <p:txBody>
          <a:bodyPr/>
          <a:lstStyle>
            <a:lvl1pPr algn="ctr">
              <a:defRPr/>
            </a:lvl1pPr>
          </a:lstStyle>
          <a:p>
            <a:r>
              <a:rPr lang="en-US"/>
              <a:t>Click to edit Master title style</a:t>
            </a:r>
          </a:p>
        </p:txBody>
      </p:sp>
      <p:sp>
        <p:nvSpPr>
          <p:cNvPr id="3" name="Subtitle 2"/>
          <p:cNvSpPr>
            <a:spLocks noGrp="1"/>
          </p:cNvSpPr>
          <p:nvPr>
            <p:ph type="subTitle" idx="1"/>
          </p:nvPr>
        </p:nvSpPr>
        <p:spPr>
          <a:xfrm>
            <a:off x="1371600" y="3238500"/>
            <a:ext cx="6400800" cy="14605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r>
              <a:rPr lang="en-US"/>
              <a:t>CS@AU</a:t>
            </a:r>
          </a:p>
        </p:txBody>
      </p:sp>
      <p:sp>
        <p:nvSpPr>
          <p:cNvPr id="5"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6" name="Slide Number Placeholder 5"/>
          <p:cNvSpPr>
            <a:spLocks noGrp="1"/>
          </p:cNvSpPr>
          <p:nvPr>
            <p:ph type="sldNum" sz="quarter" idx="12"/>
          </p:nvPr>
        </p:nvSpPr>
        <p:spPr/>
        <p:txBody>
          <a:bodyPr/>
          <a:lstStyle>
            <a:lvl1pPr>
              <a:defRPr/>
            </a:lvl1pPr>
          </a:lstStyle>
          <a:p>
            <a:pPr>
              <a:defRPr/>
            </a:pPr>
            <a:fld id="{C52D1D56-42A0-4E15-A7B7-13C5D7FE59CE}" type="slidenum">
              <a:rPr lang="en-US"/>
              <a:pPr>
                <a:defRPr/>
              </a:pPr>
              <a:t>‹#›</a:t>
            </a:fld>
            <a:endParaRPr lang="en-US"/>
          </a:p>
        </p:txBody>
      </p:sp>
    </p:spTree>
    <p:extLst>
      <p:ext uri="{BB962C8B-B14F-4D97-AF65-F5344CB8AC3E}">
        <p14:creationId xmlns:p14="http://schemas.microsoft.com/office/powerpoint/2010/main" val="32245032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65365"/>
            <a:ext cx="8229600" cy="596635"/>
          </a:xfrm>
        </p:spPr>
        <p:txBody>
          <a:bodyPr/>
          <a:lstStyle/>
          <a:p>
            <a:r>
              <a:rPr lang="en-US" dirty="0"/>
              <a:t>Click to edit Master title style</a:t>
            </a:r>
          </a:p>
        </p:txBody>
      </p:sp>
      <p:sp>
        <p:nvSpPr>
          <p:cNvPr id="3" name="Content Placeholder 2"/>
          <p:cNvSpPr>
            <a:spLocks noGrp="1"/>
          </p:cNvSpPr>
          <p:nvPr>
            <p:ph idx="1"/>
          </p:nvPr>
        </p:nvSpPr>
        <p:spPr>
          <a:xfrm>
            <a:off x="381000" y="952500"/>
            <a:ext cx="8305800" cy="4318000"/>
          </a:xfrm>
        </p:spPr>
        <p:txBody>
          <a:bodyPr/>
          <a:lstStyle>
            <a:lvl1pPr>
              <a:defRPr sz="2400"/>
            </a:lvl1pPr>
            <a:lvl2pPr>
              <a:defRPr sz="2000"/>
            </a:lvl2pPr>
            <a:lvl3pPr>
              <a:defRPr sz="1800"/>
            </a:lvl3pPr>
            <a:lvl4pPr>
              <a:defRPr sz="1600"/>
            </a:lvl4pPr>
            <a:lvl5pPr>
              <a:defRPr sz="16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vl1pPr>
          </a:lstStyle>
          <a:p>
            <a:pPr>
              <a:defRPr/>
            </a:pPr>
            <a:r>
              <a:rPr lang="en-US"/>
              <a:t>CS@AU</a:t>
            </a:r>
          </a:p>
        </p:txBody>
      </p:sp>
      <p:sp>
        <p:nvSpPr>
          <p:cNvPr id="5"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6" name="Slide Number Placeholder 5"/>
          <p:cNvSpPr>
            <a:spLocks noGrp="1"/>
          </p:cNvSpPr>
          <p:nvPr>
            <p:ph type="sldNum" sz="quarter" idx="12"/>
          </p:nvPr>
        </p:nvSpPr>
        <p:spPr/>
        <p:txBody>
          <a:bodyPr/>
          <a:lstStyle>
            <a:lvl1pPr>
              <a:defRPr/>
            </a:lvl1pPr>
          </a:lstStyle>
          <a:p>
            <a:pPr>
              <a:defRPr/>
            </a:pPr>
            <a:fld id="{40390516-8E9A-4341-B9BC-EA7123011609}" type="slidenum">
              <a:rPr lang="en-US"/>
              <a:pPr>
                <a:defRPr/>
              </a:pPr>
              <a:t>‹#›</a:t>
            </a:fld>
            <a:endParaRPr lang="en-US"/>
          </a:p>
        </p:txBody>
      </p:sp>
    </p:spTree>
    <p:extLst>
      <p:ext uri="{BB962C8B-B14F-4D97-AF65-F5344CB8AC3E}">
        <p14:creationId xmlns:p14="http://schemas.microsoft.com/office/powerpoint/2010/main" val="40908030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279261"/>
            <a:ext cx="4040188"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812396"/>
            <a:ext cx="4040188"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279261"/>
            <a:ext cx="4041775" cy="53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1812396"/>
            <a:ext cx="4041775" cy="329274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r>
              <a:rPr lang="en-US"/>
              <a:t>CS@AU</a:t>
            </a:r>
          </a:p>
        </p:txBody>
      </p:sp>
      <p:sp>
        <p:nvSpPr>
          <p:cNvPr id="8"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9" name="Slide Number Placeholder 5"/>
          <p:cNvSpPr>
            <a:spLocks noGrp="1"/>
          </p:cNvSpPr>
          <p:nvPr>
            <p:ph type="sldNum" sz="quarter" idx="12"/>
          </p:nvPr>
        </p:nvSpPr>
        <p:spPr/>
        <p:txBody>
          <a:bodyPr/>
          <a:lstStyle>
            <a:lvl1pPr>
              <a:defRPr/>
            </a:lvl1pPr>
          </a:lstStyle>
          <a:p>
            <a:pPr>
              <a:defRPr/>
            </a:pPr>
            <a:fld id="{B7A7411C-50F3-439B-A172-D78B9B44E8C3}" type="slidenum">
              <a:rPr lang="en-US"/>
              <a:pPr>
                <a:defRPr/>
              </a:pPr>
              <a:t>‹#›</a:t>
            </a:fld>
            <a:endParaRPr lang="en-US"/>
          </a:p>
        </p:txBody>
      </p:sp>
    </p:spTree>
    <p:extLst>
      <p:ext uri="{BB962C8B-B14F-4D97-AF65-F5344CB8AC3E}">
        <p14:creationId xmlns:p14="http://schemas.microsoft.com/office/powerpoint/2010/main" val="30742477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r>
              <a:rPr lang="en-US"/>
              <a:t>CS@AU</a:t>
            </a:r>
          </a:p>
        </p:txBody>
      </p:sp>
      <p:sp>
        <p:nvSpPr>
          <p:cNvPr id="4"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5" name="Slide Number Placeholder 5"/>
          <p:cNvSpPr>
            <a:spLocks noGrp="1"/>
          </p:cNvSpPr>
          <p:nvPr>
            <p:ph type="sldNum" sz="quarter" idx="12"/>
          </p:nvPr>
        </p:nvSpPr>
        <p:spPr/>
        <p:txBody>
          <a:bodyPr/>
          <a:lstStyle>
            <a:lvl1pPr>
              <a:defRPr/>
            </a:lvl1pPr>
          </a:lstStyle>
          <a:p>
            <a:pPr>
              <a:defRPr/>
            </a:pPr>
            <a:fld id="{31E88395-51D4-402F-A507-1382C6CB3BD7}" type="slidenum">
              <a:rPr lang="en-US"/>
              <a:pPr>
                <a:defRPr/>
              </a:pPr>
              <a:t>‹#›</a:t>
            </a:fld>
            <a:endParaRPr lang="en-US"/>
          </a:p>
        </p:txBody>
      </p:sp>
    </p:spTree>
    <p:extLst>
      <p:ext uri="{BB962C8B-B14F-4D97-AF65-F5344CB8AC3E}">
        <p14:creationId xmlns:p14="http://schemas.microsoft.com/office/powerpoint/2010/main" val="32016574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r>
              <a:rPr lang="en-US"/>
              <a:t>CS@AU</a:t>
            </a:r>
          </a:p>
        </p:txBody>
      </p:sp>
      <p:sp>
        <p:nvSpPr>
          <p:cNvPr id="3"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4" name="Slide Number Placeholder 5"/>
          <p:cNvSpPr>
            <a:spLocks noGrp="1"/>
          </p:cNvSpPr>
          <p:nvPr>
            <p:ph type="sldNum" sz="quarter" idx="12"/>
          </p:nvPr>
        </p:nvSpPr>
        <p:spPr/>
        <p:txBody>
          <a:bodyPr/>
          <a:lstStyle>
            <a:lvl1pPr>
              <a:defRPr/>
            </a:lvl1pPr>
          </a:lstStyle>
          <a:p>
            <a:pPr>
              <a:defRPr/>
            </a:pPr>
            <a:fld id="{3D6B4E74-E97A-4D90-BF5F-D9FADEB14404}" type="slidenum">
              <a:rPr lang="en-US"/>
              <a:pPr>
                <a:defRPr/>
              </a:pPr>
              <a:t>‹#›</a:t>
            </a:fld>
            <a:endParaRPr lang="en-US"/>
          </a:p>
        </p:txBody>
      </p:sp>
    </p:spTree>
    <p:extLst>
      <p:ext uri="{BB962C8B-B14F-4D97-AF65-F5344CB8AC3E}">
        <p14:creationId xmlns:p14="http://schemas.microsoft.com/office/powerpoint/2010/main" val="40955174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27542"/>
            <a:ext cx="3008313" cy="968375"/>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27542"/>
            <a:ext cx="5111750" cy="487759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195917"/>
            <a:ext cx="3008313" cy="39092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CS@AU</a:t>
            </a:r>
          </a:p>
        </p:txBody>
      </p:sp>
      <p:sp>
        <p:nvSpPr>
          <p:cNvPr id="6"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7" name="Slide Number Placeholder 5"/>
          <p:cNvSpPr>
            <a:spLocks noGrp="1"/>
          </p:cNvSpPr>
          <p:nvPr>
            <p:ph type="sldNum" sz="quarter" idx="12"/>
          </p:nvPr>
        </p:nvSpPr>
        <p:spPr/>
        <p:txBody>
          <a:bodyPr/>
          <a:lstStyle>
            <a:lvl1pPr>
              <a:defRPr/>
            </a:lvl1pPr>
          </a:lstStyle>
          <a:p>
            <a:pPr>
              <a:defRPr/>
            </a:pPr>
            <a:fld id="{FBC2EDFE-52F1-47B6-86A3-4A0F783CCE84}" type="slidenum">
              <a:rPr lang="en-US"/>
              <a:pPr>
                <a:defRPr/>
              </a:pPr>
              <a:t>‹#›</a:t>
            </a:fld>
            <a:endParaRPr lang="en-US"/>
          </a:p>
        </p:txBody>
      </p:sp>
    </p:spTree>
    <p:extLst>
      <p:ext uri="{BB962C8B-B14F-4D97-AF65-F5344CB8AC3E}">
        <p14:creationId xmlns:p14="http://schemas.microsoft.com/office/powerpoint/2010/main" val="1338477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000500"/>
            <a:ext cx="5486400" cy="472282"/>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510646"/>
            <a:ext cx="5486400" cy="34290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4472782"/>
            <a:ext cx="5486400" cy="6707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r>
              <a:rPr lang="en-US"/>
              <a:t>CS@AU</a:t>
            </a:r>
          </a:p>
        </p:txBody>
      </p:sp>
      <p:sp>
        <p:nvSpPr>
          <p:cNvPr id="6"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7" name="Slide Number Placeholder 5"/>
          <p:cNvSpPr>
            <a:spLocks noGrp="1"/>
          </p:cNvSpPr>
          <p:nvPr>
            <p:ph type="sldNum" sz="quarter" idx="12"/>
          </p:nvPr>
        </p:nvSpPr>
        <p:spPr/>
        <p:txBody>
          <a:bodyPr/>
          <a:lstStyle>
            <a:lvl1pPr>
              <a:defRPr/>
            </a:lvl1pPr>
          </a:lstStyle>
          <a:p>
            <a:pPr>
              <a:defRPr/>
            </a:pPr>
            <a:fld id="{6AA6487A-C881-4656-BFDC-10A40E38B41B}" type="slidenum">
              <a:rPr lang="en-US"/>
              <a:pPr>
                <a:defRPr/>
              </a:pPr>
              <a:t>‹#›</a:t>
            </a:fld>
            <a:endParaRPr lang="en-US"/>
          </a:p>
        </p:txBody>
      </p:sp>
    </p:spTree>
    <p:extLst>
      <p:ext uri="{BB962C8B-B14F-4D97-AF65-F5344CB8AC3E}">
        <p14:creationId xmlns:p14="http://schemas.microsoft.com/office/powerpoint/2010/main" val="1801450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CS@AU</a:t>
            </a:r>
          </a:p>
        </p:txBody>
      </p:sp>
      <p:sp>
        <p:nvSpPr>
          <p:cNvPr id="5"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6" name="Slide Number Placeholder 5"/>
          <p:cNvSpPr>
            <a:spLocks noGrp="1"/>
          </p:cNvSpPr>
          <p:nvPr>
            <p:ph type="sldNum" sz="quarter" idx="12"/>
          </p:nvPr>
        </p:nvSpPr>
        <p:spPr/>
        <p:txBody>
          <a:bodyPr/>
          <a:lstStyle>
            <a:lvl1pPr>
              <a:defRPr/>
            </a:lvl1pPr>
          </a:lstStyle>
          <a:p>
            <a:pPr>
              <a:defRPr/>
            </a:pPr>
            <a:fld id="{BFC59740-54F6-453E-B57C-DF10E9722807}" type="slidenum">
              <a:rPr lang="en-US"/>
              <a:pPr>
                <a:defRPr/>
              </a:pPr>
              <a:t>‹#›</a:t>
            </a:fld>
            <a:endParaRPr lang="en-US"/>
          </a:p>
        </p:txBody>
      </p:sp>
    </p:spTree>
    <p:extLst>
      <p:ext uri="{BB962C8B-B14F-4D97-AF65-F5344CB8AC3E}">
        <p14:creationId xmlns:p14="http://schemas.microsoft.com/office/powerpoint/2010/main" val="35669061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28865"/>
            <a:ext cx="2057400" cy="4876271"/>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28865"/>
            <a:ext cx="6019800" cy="487627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r>
              <a:rPr lang="en-US"/>
              <a:t>CS@AU</a:t>
            </a:r>
          </a:p>
        </p:txBody>
      </p:sp>
      <p:sp>
        <p:nvSpPr>
          <p:cNvPr id="5" name="Footer Placeholder 4"/>
          <p:cNvSpPr>
            <a:spLocks noGrp="1"/>
          </p:cNvSpPr>
          <p:nvPr>
            <p:ph type="ftr" sz="quarter" idx="11"/>
          </p:nvPr>
        </p:nvSpPr>
        <p:spPr/>
        <p:txBody>
          <a:bodyPr/>
          <a:lstStyle>
            <a:lvl1pPr>
              <a:defRPr/>
            </a:lvl1pPr>
          </a:lstStyle>
          <a:p>
            <a:pPr>
              <a:defRPr/>
            </a:pPr>
            <a:r>
              <a:rPr lang="en-US"/>
              <a:t>Henrik Bærbak Christensen</a:t>
            </a:r>
          </a:p>
        </p:txBody>
      </p:sp>
      <p:sp>
        <p:nvSpPr>
          <p:cNvPr id="6" name="Slide Number Placeholder 5"/>
          <p:cNvSpPr>
            <a:spLocks noGrp="1"/>
          </p:cNvSpPr>
          <p:nvPr>
            <p:ph type="sldNum" sz="quarter" idx="12"/>
          </p:nvPr>
        </p:nvSpPr>
        <p:spPr/>
        <p:txBody>
          <a:bodyPr/>
          <a:lstStyle>
            <a:lvl1pPr>
              <a:defRPr/>
            </a:lvl1pPr>
          </a:lstStyle>
          <a:p>
            <a:pPr>
              <a:defRPr/>
            </a:pPr>
            <a:fld id="{D9BEF36D-F0F7-4DB9-9ABE-45888DCD2443}" type="slidenum">
              <a:rPr lang="en-US"/>
              <a:pPr>
                <a:defRPr/>
              </a:pPr>
              <a:t>‹#›</a:t>
            </a:fld>
            <a:endParaRPr lang="en-US"/>
          </a:p>
        </p:txBody>
      </p:sp>
    </p:spTree>
    <p:extLst>
      <p:ext uri="{BB962C8B-B14F-4D97-AF65-F5344CB8AC3E}">
        <p14:creationId xmlns:p14="http://schemas.microsoft.com/office/powerpoint/2010/main" val="14702806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81782"/>
            <a:ext cx="8229600" cy="5966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381000" y="952500"/>
            <a:ext cx="8305800" cy="431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p:cNvSpPr>
            <a:spLocks noGrp="1"/>
          </p:cNvSpPr>
          <p:nvPr>
            <p:ph type="dt" sz="half" idx="2"/>
          </p:nvPr>
        </p:nvSpPr>
        <p:spPr>
          <a:xfrm>
            <a:off x="381000" y="5296959"/>
            <a:ext cx="2133600" cy="304271"/>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r>
              <a:rPr lang="en-US"/>
              <a:t>CS@AU</a:t>
            </a:r>
          </a:p>
        </p:txBody>
      </p:sp>
      <p:sp>
        <p:nvSpPr>
          <p:cNvPr id="5" name="Footer Placeholder 4"/>
          <p:cNvSpPr>
            <a:spLocks noGrp="1"/>
          </p:cNvSpPr>
          <p:nvPr>
            <p:ph type="ftr" sz="quarter" idx="3"/>
          </p:nvPr>
        </p:nvSpPr>
        <p:spPr>
          <a:xfrm>
            <a:off x="3124200" y="5296959"/>
            <a:ext cx="2895600" cy="304271"/>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r>
              <a:rPr lang="en-US"/>
              <a:t>Henrik Bærbak Christensen</a:t>
            </a:r>
          </a:p>
        </p:txBody>
      </p:sp>
      <p:sp>
        <p:nvSpPr>
          <p:cNvPr id="6" name="Slide Number Placeholder 5"/>
          <p:cNvSpPr>
            <a:spLocks noGrp="1"/>
          </p:cNvSpPr>
          <p:nvPr>
            <p:ph type="sldNum" sz="quarter" idx="4"/>
          </p:nvPr>
        </p:nvSpPr>
        <p:spPr>
          <a:xfrm>
            <a:off x="6553200" y="5296959"/>
            <a:ext cx="2133600" cy="304271"/>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Arial" panose="020B0604020202020204" pitchFamily="34" charset="0"/>
                <a:cs typeface="Arial" panose="020B0604020202020204" pitchFamily="34" charset="0"/>
              </a:defRPr>
            </a:lvl1pPr>
          </a:lstStyle>
          <a:p>
            <a:pPr>
              <a:defRPr/>
            </a:pPr>
            <a:fld id="{FC4B457A-9C89-40D9-BF1E-54D9B094FD96}" type="slidenum">
              <a:rPr lang="en-US"/>
              <a:pPr>
                <a:defRPr/>
              </a:pPr>
              <a:t>‹#›</a:t>
            </a:fld>
            <a:endParaRPr lang="en-US"/>
          </a:p>
        </p:txBody>
      </p:sp>
      <p:pic>
        <p:nvPicPr>
          <p:cNvPr id="1031" name="Picture 2" descr="http://mbg.au.dk/fileadmin/site_files/mb/Logoer/au/aulogo.jpg"/>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85725" y="58208"/>
            <a:ext cx="2091690" cy="8298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hf hdr="0"/>
  <p:txStyles>
    <p:titleStyle>
      <a:lvl1pPr algn="r" rtl="0" eaLnBrk="0" fontAlgn="base" hangingPunct="0">
        <a:spcBef>
          <a:spcPct val="0"/>
        </a:spcBef>
        <a:spcAft>
          <a:spcPct val="0"/>
        </a:spcAft>
        <a:defRPr sz="3600" b="1" kern="1200">
          <a:solidFill>
            <a:schemeClr val="tx1"/>
          </a:solidFill>
          <a:latin typeface="Arial" panose="020B0604020202020204" pitchFamily="34" charset="0"/>
          <a:ea typeface="+mj-ea"/>
          <a:cs typeface="Arial" panose="020B0604020202020204" pitchFamily="34" charset="0"/>
        </a:defRPr>
      </a:lvl1pPr>
      <a:lvl2pPr algn="r" rtl="0" eaLnBrk="0" fontAlgn="base" hangingPunct="0">
        <a:spcBef>
          <a:spcPct val="0"/>
        </a:spcBef>
        <a:spcAft>
          <a:spcPct val="0"/>
        </a:spcAft>
        <a:defRPr sz="3600" b="1">
          <a:solidFill>
            <a:schemeClr val="tx1"/>
          </a:solidFill>
          <a:latin typeface="Arial" charset="0"/>
          <a:cs typeface="Arial" charset="0"/>
        </a:defRPr>
      </a:lvl2pPr>
      <a:lvl3pPr algn="r" rtl="0" eaLnBrk="0" fontAlgn="base" hangingPunct="0">
        <a:spcBef>
          <a:spcPct val="0"/>
        </a:spcBef>
        <a:spcAft>
          <a:spcPct val="0"/>
        </a:spcAft>
        <a:defRPr sz="3600" b="1">
          <a:solidFill>
            <a:schemeClr val="tx1"/>
          </a:solidFill>
          <a:latin typeface="Arial" charset="0"/>
          <a:cs typeface="Arial" charset="0"/>
        </a:defRPr>
      </a:lvl3pPr>
      <a:lvl4pPr algn="r" rtl="0" eaLnBrk="0" fontAlgn="base" hangingPunct="0">
        <a:spcBef>
          <a:spcPct val="0"/>
        </a:spcBef>
        <a:spcAft>
          <a:spcPct val="0"/>
        </a:spcAft>
        <a:defRPr sz="3600" b="1">
          <a:solidFill>
            <a:schemeClr val="tx1"/>
          </a:solidFill>
          <a:latin typeface="Arial" charset="0"/>
          <a:cs typeface="Arial" charset="0"/>
        </a:defRPr>
      </a:lvl4pPr>
      <a:lvl5pPr algn="r" rtl="0" eaLnBrk="0" fontAlgn="base" hangingPunct="0">
        <a:spcBef>
          <a:spcPct val="0"/>
        </a:spcBef>
        <a:spcAft>
          <a:spcPct val="0"/>
        </a:spcAft>
        <a:defRPr sz="3600" b="1">
          <a:solidFill>
            <a:schemeClr val="tx1"/>
          </a:solidFill>
          <a:latin typeface="Arial" charset="0"/>
          <a:cs typeface="Arial" charset="0"/>
        </a:defRPr>
      </a:lvl5pPr>
      <a:lvl6pPr marL="457200" algn="r" rtl="0" fontAlgn="base">
        <a:spcBef>
          <a:spcPct val="0"/>
        </a:spcBef>
        <a:spcAft>
          <a:spcPct val="0"/>
        </a:spcAft>
        <a:defRPr sz="3600" b="1">
          <a:solidFill>
            <a:schemeClr val="tx1"/>
          </a:solidFill>
          <a:latin typeface="Arial" charset="0"/>
          <a:cs typeface="Arial" charset="0"/>
        </a:defRPr>
      </a:lvl6pPr>
      <a:lvl7pPr marL="914400" algn="r" rtl="0" fontAlgn="base">
        <a:spcBef>
          <a:spcPct val="0"/>
        </a:spcBef>
        <a:spcAft>
          <a:spcPct val="0"/>
        </a:spcAft>
        <a:defRPr sz="3600" b="1">
          <a:solidFill>
            <a:schemeClr val="tx1"/>
          </a:solidFill>
          <a:latin typeface="Arial" charset="0"/>
          <a:cs typeface="Arial" charset="0"/>
        </a:defRPr>
      </a:lvl7pPr>
      <a:lvl8pPr marL="1371600" algn="r" rtl="0" fontAlgn="base">
        <a:spcBef>
          <a:spcPct val="0"/>
        </a:spcBef>
        <a:spcAft>
          <a:spcPct val="0"/>
        </a:spcAft>
        <a:defRPr sz="3600" b="1">
          <a:solidFill>
            <a:schemeClr val="tx1"/>
          </a:solidFill>
          <a:latin typeface="Arial" charset="0"/>
          <a:cs typeface="Arial" charset="0"/>
        </a:defRPr>
      </a:lvl8pPr>
      <a:lvl9pPr marL="1828800" algn="r" rtl="0" fontAlgn="base">
        <a:spcBef>
          <a:spcPct val="0"/>
        </a:spcBef>
        <a:spcAft>
          <a:spcPct val="0"/>
        </a:spcAft>
        <a:defRPr sz="3600" b="1">
          <a:solidFill>
            <a:schemeClr val="tx1"/>
          </a:solidFill>
          <a:latin typeface="Arial" charset="0"/>
          <a:cs typeface="Arial" charset="0"/>
        </a:defRPr>
      </a:lvl9pPr>
    </p:titleStyle>
    <p:bodyStyle>
      <a:lvl1pPr marL="342900" indent="-342900" algn="l" rtl="0" eaLnBrk="0" fontAlgn="base" hangingPunct="0">
        <a:spcBef>
          <a:spcPct val="20000"/>
        </a:spcBef>
        <a:spcAft>
          <a:spcPct val="0"/>
        </a:spcAft>
        <a:buFont typeface="Arial" charset="0"/>
        <a:buChar char="•"/>
        <a:defRPr sz="2800" kern="1200">
          <a:solidFill>
            <a:schemeClr val="tx1"/>
          </a:solidFill>
          <a:latin typeface="Arial" panose="020B0604020202020204" pitchFamily="34" charset="0"/>
          <a:ea typeface="+mn-ea"/>
          <a:cs typeface="Arial" panose="020B0604020202020204" pitchFamily="34" charset="0"/>
        </a:defRPr>
      </a:lvl1pPr>
      <a:lvl2pPr marL="742950" indent="-285750" algn="l" rtl="0" eaLnBrk="0" fontAlgn="base" hangingPunct="0">
        <a:spcBef>
          <a:spcPct val="20000"/>
        </a:spcBef>
        <a:spcAft>
          <a:spcPct val="0"/>
        </a:spcAft>
        <a:buFont typeface="Arial"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rtl="0" eaLnBrk="0" fontAlgn="base" hangingPunct="0">
        <a:spcBef>
          <a:spcPct val="20000"/>
        </a:spcBef>
        <a:spcAft>
          <a:spcPct val="0"/>
        </a:spcAft>
        <a:buFont typeface="Arial"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4pPr>
      <a:lvl5pPr marL="2057400" indent="-228600" algn="l" rtl="0" eaLnBrk="0" fontAlgn="base" hangingPunct="0">
        <a:spcBef>
          <a:spcPct val="20000"/>
        </a:spcBef>
        <a:spcAft>
          <a:spcPct val="0"/>
        </a:spcAft>
        <a:buFont typeface="Arial" charset="0"/>
        <a:buChar char="»"/>
        <a:defRPr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2.xml"/><Relationship Id="rId4" Type="http://schemas.openxmlformats.org/officeDocument/2006/relationships/image" Target="../media/image18.png"/></Relationships>
</file>

<file path=ppt/slides/_rels/slide17.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1"/>
          <p:cNvSpPr>
            <a:spLocks noGrp="1"/>
          </p:cNvSpPr>
          <p:nvPr>
            <p:ph type="ctrTitle"/>
          </p:nvPr>
        </p:nvSpPr>
        <p:spPr/>
        <p:txBody>
          <a:bodyPr/>
          <a:lstStyle/>
          <a:p>
            <a:r>
              <a:rPr lang="en-US" dirty="0"/>
              <a:t>Microservices and DevOps</a:t>
            </a:r>
            <a:endParaRPr lang="da-DK" altLang="en-US" dirty="0">
              <a:latin typeface="Arial" charset="0"/>
              <a:cs typeface="Arial" charset="0"/>
            </a:endParaRPr>
          </a:p>
        </p:txBody>
      </p:sp>
      <p:sp>
        <p:nvSpPr>
          <p:cNvPr id="3" name="Subtitle 2"/>
          <p:cNvSpPr>
            <a:spLocks noGrp="1"/>
          </p:cNvSpPr>
          <p:nvPr>
            <p:ph type="subTitle" idx="1"/>
          </p:nvPr>
        </p:nvSpPr>
        <p:spPr/>
        <p:txBody>
          <a:bodyPr/>
          <a:lstStyle/>
          <a:p>
            <a:pPr>
              <a:defRPr/>
            </a:pPr>
            <a:r>
              <a:rPr lang="da-DK" dirty="0"/>
              <a:t>DevOps and Container Technology</a:t>
            </a:r>
          </a:p>
          <a:p>
            <a:pPr>
              <a:defRPr/>
            </a:pPr>
            <a:r>
              <a:rPr lang="da-DK" sz="2000" dirty="0"/>
              <a:t>Agile Development – an Opiniated Guide</a:t>
            </a:r>
            <a:endParaRPr lang="da-DK" dirty="0"/>
          </a:p>
          <a:p>
            <a:pPr>
              <a:defRPr/>
            </a:pPr>
            <a:endParaRPr lang="da-DK" dirty="0"/>
          </a:p>
          <a:p>
            <a:pPr>
              <a:defRPr/>
            </a:pPr>
            <a:r>
              <a:rPr lang="da-DK" sz="1600" dirty="0"/>
              <a:t>Henrik Bærbak Christensen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094490E-26B0-4E90-BF1F-E9FE97CB8DE7}"/>
              </a:ext>
            </a:extLst>
          </p:cNvPr>
          <p:cNvSpPr/>
          <p:nvPr/>
        </p:nvSpPr>
        <p:spPr>
          <a:xfrm>
            <a:off x="762000" y="1714500"/>
            <a:ext cx="3429000" cy="762000"/>
          </a:xfrm>
          <a:prstGeom prst="rect">
            <a:avLst/>
          </a:prstGeom>
          <a:ln/>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p>
        </p:txBody>
      </p:sp>
      <p:sp>
        <p:nvSpPr>
          <p:cNvPr id="2" name="Title 1">
            <a:extLst>
              <a:ext uri="{FF2B5EF4-FFF2-40B4-BE49-F238E27FC236}">
                <a16:creationId xmlns:a16="http://schemas.microsoft.com/office/drawing/2014/main" id="{D2400287-E491-4D93-A4A8-32B413C9373B}"/>
              </a:ext>
            </a:extLst>
          </p:cNvPr>
          <p:cNvSpPr>
            <a:spLocks noGrp="1"/>
          </p:cNvSpPr>
          <p:nvPr>
            <p:ph type="title"/>
          </p:nvPr>
        </p:nvSpPr>
        <p:spPr/>
        <p:txBody>
          <a:bodyPr/>
          <a:lstStyle/>
          <a:p>
            <a:r>
              <a:rPr lang="da-DK" i="1" dirty="0"/>
              <a:t>What??? </a:t>
            </a:r>
            <a:r>
              <a:rPr lang="da-DK" dirty="0"/>
              <a:t>You have no DB!</a:t>
            </a:r>
            <a:endParaRPr lang="da-DK" i="1" dirty="0"/>
          </a:p>
        </p:txBody>
      </p:sp>
      <p:sp>
        <p:nvSpPr>
          <p:cNvPr id="3" name="Content Placeholder 2">
            <a:extLst>
              <a:ext uri="{FF2B5EF4-FFF2-40B4-BE49-F238E27FC236}">
                <a16:creationId xmlns:a16="http://schemas.microsoft.com/office/drawing/2014/main" id="{1A833E38-BA13-4F1B-8D0B-FB2AB1F9E7AA}"/>
              </a:ext>
            </a:extLst>
          </p:cNvPr>
          <p:cNvSpPr>
            <a:spLocks noGrp="1"/>
          </p:cNvSpPr>
          <p:nvPr>
            <p:ph idx="1"/>
          </p:nvPr>
        </p:nvSpPr>
        <p:spPr/>
        <p:txBody>
          <a:bodyPr/>
          <a:lstStyle/>
          <a:p>
            <a:r>
              <a:rPr lang="da-DK" dirty="0"/>
              <a:t>I am a TDD guy</a:t>
            </a:r>
          </a:p>
          <a:p>
            <a:pPr lvl="1"/>
            <a:r>
              <a:rPr lang="da-DK" dirty="0"/>
              <a:t>Top-down approach</a:t>
            </a:r>
          </a:p>
          <a:p>
            <a:pPr lvl="1"/>
            <a:r>
              <a:rPr lang="da-DK" i="1" dirty="0"/>
              <a:t>Code the API before the</a:t>
            </a:r>
            <a:br>
              <a:rPr lang="da-DK" i="1" dirty="0"/>
            </a:br>
            <a:r>
              <a:rPr lang="da-DK" i="1" dirty="0"/>
              <a:t>implementation!!!</a:t>
            </a:r>
          </a:p>
          <a:p>
            <a:pPr lvl="1"/>
            <a:endParaRPr lang="da-DK" i="1" dirty="0"/>
          </a:p>
          <a:p>
            <a:r>
              <a:rPr lang="da-DK" dirty="0"/>
              <a:t>So I </a:t>
            </a:r>
            <a:r>
              <a:rPr lang="da-DK" i="1" dirty="0"/>
              <a:t>quickly add test</a:t>
            </a:r>
          </a:p>
          <a:p>
            <a:endParaRPr lang="da-DK" i="1" dirty="0"/>
          </a:p>
          <a:p>
            <a:endParaRPr lang="da-DK" i="1" dirty="0"/>
          </a:p>
          <a:p>
            <a:r>
              <a:rPr lang="da-DK" dirty="0"/>
              <a:t>See it fail, and then...</a:t>
            </a:r>
          </a:p>
          <a:p>
            <a:pPr lvl="1"/>
            <a:r>
              <a:rPr lang="da-DK" i="1" dirty="0"/>
              <a:t>I do not start a Microsoft SQL Server 2017 and start hacking SQL statements... Why? Because my tests would not be automatic!</a:t>
            </a:r>
          </a:p>
          <a:p>
            <a:pPr lvl="1"/>
            <a:endParaRPr lang="da-DK" i="1" dirty="0"/>
          </a:p>
          <a:p>
            <a:endParaRPr lang="da-DK" i="1" dirty="0"/>
          </a:p>
        </p:txBody>
      </p:sp>
      <p:sp>
        <p:nvSpPr>
          <p:cNvPr id="4" name="Date Placeholder 3">
            <a:extLst>
              <a:ext uri="{FF2B5EF4-FFF2-40B4-BE49-F238E27FC236}">
                <a16:creationId xmlns:a16="http://schemas.microsoft.com/office/drawing/2014/main" id="{241A0C22-A59F-4EA7-A46E-07CB8207D200}"/>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6B09E3BD-7925-4658-9EF8-400525C53A88}"/>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6D503853-7CF1-4942-9883-C572B5123C4F}"/>
              </a:ext>
            </a:extLst>
          </p:cNvPr>
          <p:cNvSpPr>
            <a:spLocks noGrp="1"/>
          </p:cNvSpPr>
          <p:nvPr>
            <p:ph type="sldNum" sz="quarter" idx="12"/>
          </p:nvPr>
        </p:nvSpPr>
        <p:spPr/>
        <p:txBody>
          <a:bodyPr/>
          <a:lstStyle/>
          <a:p>
            <a:pPr>
              <a:defRPr/>
            </a:pPr>
            <a:fld id="{40390516-8E9A-4341-B9BC-EA7123011609}" type="slidenum">
              <a:rPr lang="en-US" smtClean="0"/>
              <a:pPr>
                <a:defRPr/>
              </a:pPr>
              <a:t>10</a:t>
            </a:fld>
            <a:endParaRPr lang="en-US"/>
          </a:p>
        </p:txBody>
      </p:sp>
      <p:pic>
        <p:nvPicPr>
          <p:cNvPr id="7" name="Picture 6">
            <a:extLst>
              <a:ext uri="{FF2B5EF4-FFF2-40B4-BE49-F238E27FC236}">
                <a16:creationId xmlns:a16="http://schemas.microsoft.com/office/drawing/2014/main" id="{CCE9149A-1D3B-4583-8A03-29BA35114756}"/>
              </a:ext>
            </a:extLst>
          </p:cNvPr>
          <p:cNvPicPr>
            <a:picLocks noChangeAspect="1"/>
          </p:cNvPicPr>
          <p:nvPr/>
        </p:nvPicPr>
        <p:blipFill>
          <a:blip r:embed="rId2"/>
          <a:stretch>
            <a:fillRect/>
          </a:stretch>
        </p:blipFill>
        <p:spPr>
          <a:xfrm>
            <a:off x="4533900" y="952500"/>
            <a:ext cx="4295775" cy="2562225"/>
          </a:xfrm>
          <a:prstGeom prst="rect">
            <a:avLst/>
          </a:prstGeom>
        </p:spPr>
      </p:pic>
      <p:pic>
        <p:nvPicPr>
          <p:cNvPr id="9" name="Picture 8">
            <a:extLst>
              <a:ext uri="{FF2B5EF4-FFF2-40B4-BE49-F238E27FC236}">
                <a16:creationId xmlns:a16="http://schemas.microsoft.com/office/drawing/2014/main" id="{C0D1ACB0-7BE5-45EC-B46B-C5CA8F99B190}"/>
              </a:ext>
            </a:extLst>
          </p:cNvPr>
          <p:cNvPicPr>
            <a:picLocks noChangeAspect="1"/>
          </p:cNvPicPr>
          <p:nvPr/>
        </p:nvPicPr>
        <p:blipFill>
          <a:blip r:embed="rId3"/>
          <a:stretch>
            <a:fillRect/>
          </a:stretch>
        </p:blipFill>
        <p:spPr>
          <a:xfrm>
            <a:off x="457200" y="3266016"/>
            <a:ext cx="4181475" cy="523875"/>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1599192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234548F-AB0C-43B7-A121-9371CA7A6E27}"/>
              </a:ext>
            </a:extLst>
          </p:cNvPr>
          <p:cNvSpPr/>
          <p:nvPr/>
        </p:nvSpPr>
        <p:spPr>
          <a:xfrm>
            <a:off x="1933575" y="3848100"/>
            <a:ext cx="1905000" cy="381000"/>
          </a:xfrm>
          <a:prstGeom prst="rect">
            <a:avLst/>
          </a:prstGeom>
          <a:ln/>
        </p:spPr>
        <p:style>
          <a:lnRef idx="0">
            <a:schemeClr val="accent5"/>
          </a:lnRef>
          <a:fillRef idx="3">
            <a:schemeClr val="accent5"/>
          </a:fillRef>
          <a:effectRef idx="3">
            <a:schemeClr val="accent5"/>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p>
        </p:txBody>
      </p:sp>
      <p:sp>
        <p:nvSpPr>
          <p:cNvPr id="7" name="Rectangle 6">
            <a:extLst>
              <a:ext uri="{FF2B5EF4-FFF2-40B4-BE49-F238E27FC236}">
                <a16:creationId xmlns:a16="http://schemas.microsoft.com/office/drawing/2014/main" id="{6257746D-E5F5-4A64-9516-AD04A6B1D706}"/>
              </a:ext>
            </a:extLst>
          </p:cNvPr>
          <p:cNvSpPr/>
          <p:nvPr/>
        </p:nvSpPr>
        <p:spPr>
          <a:xfrm>
            <a:off x="228600" y="2552700"/>
            <a:ext cx="8610600" cy="838200"/>
          </a:xfrm>
          <a:prstGeom prst="rect">
            <a:avLst/>
          </a:prstGeom>
          <a:ln/>
        </p:spPr>
        <p:style>
          <a:lnRef idx="0">
            <a:schemeClr val="accent3"/>
          </a:lnRef>
          <a:fillRef idx="3">
            <a:schemeClr val="accent3"/>
          </a:fillRef>
          <a:effectRef idx="3">
            <a:schemeClr val="accent3"/>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a-DK" sz="1400" dirty="0"/>
          </a:p>
        </p:txBody>
      </p:sp>
      <p:sp>
        <p:nvSpPr>
          <p:cNvPr id="2" name="Title 1">
            <a:extLst>
              <a:ext uri="{FF2B5EF4-FFF2-40B4-BE49-F238E27FC236}">
                <a16:creationId xmlns:a16="http://schemas.microsoft.com/office/drawing/2014/main" id="{C2941DF0-1A07-49B1-B614-6951BD7171CB}"/>
              </a:ext>
            </a:extLst>
          </p:cNvPr>
          <p:cNvSpPr>
            <a:spLocks noGrp="1"/>
          </p:cNvSpPr>
          <p:nvPr>
            <p:ph type="title"/>
          </p:nvPr>
        </p:nvSpPr>
        <p:spPr/>
        <p:txBody>
          <a:bodyPr/>
          <a:lstStyle/>
          <a:p>
            <a:r>
              <a:rPr lang="da-DK" dirty="0"/>
              <a:t>Unit Tests are Fast!</a:t>
            </a:r>
          </a:p>
        </p:txBody>
      </p:sp>
      <p:sp>
        <p:nvSpPr>
          <p:cNvPr id="3" name="Content Placeholder 2">
            <a:extLst>
              <a:ext uri="{FF2B5EF4-FFF2-40B4-BE49-F238E27FC236}">
                <a16:creationId xmlns:a16="http://schemas.microsoft.com/office/drawing/2014/main" id="{88842DD3-E5DD-4CEE-8B8D-8391A5986FAB}"/>
              </a:ext>
            </a:extLst>
          </p:cNvPr>
          <p:cNvSpPr>
            <a:spLocks noGrp="1"/>
          </p:cNvSpPr>
          <p:nvPr>
            <p:ph idx="1"/>
          </p:nvPr>
        </p:nvSpPr>
        <p:spPr/>
        <p:txBody>
          <a:bodyPr/>
          <a:lstStyle/>
          <a:p>
            <a:r>
              <a:rPr lang="da-DK" dirty="0"/>
              <a:t>Testing against a real DB is an </a:t>
            </a:r>
            <a:r>
              <a:rPr lang="da-DK" i="1" dirty="0"/>
              <a:t>Integration test</a:t>
            </a:r>
            <a:r>
              <a:rPr lang="da-DK" dirty="0"/>
              <a:t>. Requires a lot of setup to start a DB, wipe its contents, shut it down again. </a:t>
            </a:r>
          </a:p>
          <a:p>
            <a:endParaRPr lang="da-DK" b="1" i="1" dirty="0"/>
          </a:p>
          <a:p>
            <a:r>
              <a:rPr lang="da-DK" b="1" i="1" dirty="0"/>
              <a:t>It is to slow when you run your unit tests twice every minute!!! And you do, right?</a:t>
            </a:r>
          </a:p>
          <a:p>
            <a:endParaRPr lang="da-DK" b="1" i="1" dirty="0"/>
          </a:p>
          <a:p>
            <a:r>
              <a:rPr lang="da-DK" dirty="0"/>
              <a:t>So I use </a:t>
            </a:r>
            <a:r>
              <a:rPr lang="da-DK" i="1" dirty="0"/>
              <a:t>Test doubles</a:t>
            </a:r>
            <a:r>
              <a:rPr lang="da-DK" dirty="0"/>
              <a:t> – replacements for the </a:t>
            </a:r>
            <a:r>
              <a:rPr lang="da-DK" i="1" dirty="0"/>
              <a:t>real depended-on-unit</a:t>
            </a:r>
            <a:r>
              <a:rPr lang="da-DK" dirty="0"/>
              <a:t> that acts like it but are fast, lightweight, and so easy to code that they contain no errors!</a:t>
            </a:r>
          </a:p>
        </p:txBody>
      </p:sp>
      <p:sp>
        <p:nvSpPr>
          <p:cNvPr id="4" name="Date Placeholder 3">
            <a:extLst>
              <a:ext uri="{FF2B5EF4-FFF2-40B4-BE49-F238E27FC236}">
                <a16:creationId xmlns:a16="http://schemas.microsoft.com/office/drawing/2014/main" id="{6A64BB7C-5EC4-44CC-B271-49183B32EED4}"/>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8A3A45CA-471F-4B98-A008-29E24063464B}"/>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FDC43882-03F0-45F3-949C-EF4601078F9A}"/>
              </a:ext>
            </a:extLst>
          </p:cNvPr>
          <p:cNvSpPr>
            <a:spLocks noGrp="1"/>
          </p:cNvSpPr>
          <p:nvPr>
            <p:ph type="sldNum" sz="quarter" idx="12"/>
          </p:nvPr>
        </p:nvSpPr>
        <p:spPr/>
        <p:txBody>
          <a:bodyPr/>
          <a:lstStyle/>
          <a:p>
            <a:pPr>
              <a:defRPr/>
            </a:pPr>
            <a:fld id="{40390516-8E9A-4341-B9BC-EA7123011609}" type="slidenum">
              <a:rPr lang="en-US" smtClean="0"/>
              <a:pPr>
                <a:defRPr/>
              </a:pPr>
              <a:t>11</a:t>
            </a:fld>
            <a:endParaRPr lang="en-US"/>
          </a:p>
        </p:txBody>
      </p:sp>
    </p:spTree>
    <p:extLst>
      <p:ext uri="{BB962C8B-B14F-4D97-AF65-F5344CB8AC3E}">
        <p14:creationId xmlns:p14="http://schemas.microsoft.com/office/powerpoint/2010/main" val="261279588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AD9FED-C260-4720-BD09-78C5C62789C4}"/>
              </a:ext>
            </a:extLst>
          </p:cNvPr>
          <p:cNvSpPr>
            <a:spLocks noGrp="1"/>
          </p:cNvSpPr>
          <p:nvPr>
            <p:ph type="title"/>
          </p:nvPr>
        </p:nvSpPr>
        <p:spPr/>
        <p:txBody>
          <a:bodyPr/>
          <a:lstStyle/>
          <a:p>
            <a:r>
              <a:rPr lang="da-DK" dirty="0"/>
              <a:t>Fake Object</a:t>
            </a:r>
          </a:p>
        </p:txBody>
      </p:sp>
      <p:sp>
        <p:nvSpPr>
          <p:cNvPr id="3" name="Content Placeholder 2">
            <a:extLst>
              <a:ext uri="{FF2B5EF4-FFF2-40B4-BE49-F238E27FC236}">
                <a16:creationId xmlns:a16="http://schemas.microsoft.com/office/drawing/2014/main" id="{A58E54D4-68F3-400A-B2F3-AF17A0F44627}"/>
              </a:ext>
            </a:extLst>
          </p:cNvPr>
          <p:cNvSpPr>
            <a:spLocks noGrp="1"/>
          </p:cNvSpPr>
          <p:nvPr>
            <p:ph idx="1"/>
          </p:nvPr>
        </p:nvSpPr>
        <p:spPr/>
        <p:txBody>
          <a:bodyPr/>
          <a:lstStyle/>
          <a:p>
            <a:endParaRPr lang="da-DK" dirty="0"/>
          </a:p>
        </p:txBody>
      </p:sp>
      <p:sp>
        <p:nvSpPr>
          <p:cNvPr id="4" name="Date Placeholder 3">
            <a:extLst>
              <a:ext uri="{FF2B5EF4-FFF2-40B4-BE49-F238E27FC236}">
                <a16:creationId xmlns:a16="http://schemas.microsoft.com/office/drawing/2014/main" id="{554FFC97-D595-4D13-9BA6-8901654E5202}"/>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F01580A2-791E-47B0-B206-7CAA624FDD75}"/>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9EBDBAD9-8F7A-4A00-BEEE-E0E5EFE24DAF}"/>
              </a:ext>
            </a:extLst>
          </p:cNvPr>
          <p:cNvSpPr>
            <a:spLocks noGrp="1"/>
          </p:cNvSpPr>
          <p:nvPr>
            <p:ph type="sldNum" sz="quarter" idx="12"/>
          </p:nvPr>
        </p:nvSpPr>
        <p:spPr/>
        <p:txBody>
          <a:bodyPr/>
          <a:lstStyle/>
          <a:p>
            <a:pPr>
              <a:defRPr/>
            </a:pPr>
            <a:fld id="{40390516-8E9A-4341-B9BC-EA7123011609}" type="slidenum">
              <a:rPr lang="en-US" smtClean="0"/>
              <a:pPr>
                <a:defRPr/>
              </a:pPr>
              <a:t>12</a:t>
            </a:fld>
            <a:endParaRPr lang="en-US"/>
          </a:p>
        </p:txBody>
      </p:sp>
      <p:pic>
        <p:nvPicPr>
          <p:cNvPr id="7" name="Picture 6">
            <a:extLst>
              <a:ext uri="{FF2B5EF4-FFF2-40B4-BE49-F238E27FC236}">
                <a16:creationId xmlns:a16="http://schemas.microsoft.com/office/drawing/2014/main" id="{37F8C0C7-4A66-4A7A-B1F0-D0FA5F4180A7}"/>
              </a:ext>
            </a:extLst>
          </p:cNvPr>
          <p:cNvPicPr>
            <a:picLocks noChangeAspect="1"/>
          </p:cNvPicPr>
          <p:nvPr/>
        </p:nvPicPr>
        <p:blipFill>
          <a:blip r:embed="rId2"/>
          <a:stretch>
            <a:fillRect/>
          </a:stretch>
        </p:blipFill>
        <p:spPr>
          <a:xfrm>
            <a:off x="476250" y="977900"/>
            <a:ext cx="5638800" cy="1066800"/>
          </a:xfrm>
          <a:prstGeom prst="rect">
            <a:avLst/>
          </a:prstGeom>
          <a:effectLst>
            <a:outerShdw blurRad="50800" dist="38100" dir="2700000" algn="tl" rotWithShape="0">
              <a:prstClr val="black">
                <a:alpha val="40000"/>
              </a:prstClr>
            </a:outerShdw>
          </a:effectLst>
        </p:spPr>
      </p:pic>
      <p:pic>
        <p:nvPicPr>
          <p:cNvPr id="8" name="Picture 7">
            <a:extLst>
              <a:ext uri="{FF2B5EF4-FFF2-40B4-BE49-F238E27FC236}">
                <a16:creationId xmlns:a16="http://schemas.microsoft.com/office/drawing/2014/main" id="{4FB9C464-54DB-46A9-9EA0-C74C1009A1FD}"/>
              </a:ext>
            </a:extLst>
          </p:cNvPr>
          <p:cNvPicPr>
            <a:picLocks noChangeAspect="1"/>
          </p:cNvPicPr>
          <p:nvPr/>
        </p:nvPicPr>
        <p:blipFill>
          <a:blip r:embed="rId3"/>
          <a:stretch>
            <a:fillRect/>
          </a:stretch>
        </p:blipFill>
        <p:spPr>
          <a:xfrm>
            <a:off x="3581400" y="2124075"/>
            <a:ext cx="4667250" cy="2990850"/>
          </a:xfrm>
          <a:prstGeom prst="rect">
            <a:avLst/>
          </a:prstGeom>
          <a:ln>
            <a:noFill/>
          </a:ln>
          <a:effectLst>
            <a:outerShdw blurRad="50800" dist="38100" dir="2700000" algn="tl" rotWithShape="0">
              <a:prstClr val="black">
                <a:alpha val="40000"/>
              </a:prstClr>
            </a:outerShdw>
          </a:effectLst>
        </p:spPr>
      </p:pic>
      <p:cxnSp>
        <p:nvCxnSpPr>
          <p:cNvPr id="10" name="Straight Arrow Connector 9">
            <a:extLst>
              <a:ext uri="{FF2B5EF4-FFF2-40B4-BE49-F238E27FC236}">
                <a16:creationId xmlns:a16="http://schemas.microsoft.com/office/drawing/2014/main" id="{925D2BD8-72DD-4225-A123-5FBC761990B0}"/>
              </a:ext>
            </a:extLst>
          </p:cNvPr>
          <p:cNvCxnSpPr/>
          <p:nvPr/>
        </p:nvCxnSpPr>
        <p:spPr>
          <a:xfrm flipH="1">
            <a:off x="3810000" y="1181100"/>
            <a:ext cx="1676400" cy="381000"/>
          </a:xfrm>
          <a:prstGeom prst="straightConnector1">
            <a:avLst/>
          </a:prstGeom>
          <a:ln w="38100">
            <a:solidFill>
              <a:srgbClr val="C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a:extLst>
              <a:ext uri="{FF2B5EF4-FFF2-40B4-BE49-F238E27FC236}">
                <a16:creationId xmlns:a16="http://schemas.microsoft.com/office/drawing/2014/main" id="{469F4E2B-99EB-4825-AD32-C8200D52DDBA}"/>
              </a:ext>
            </a:extLst>
          </p:cNvPr>
          <p:cNvCxnSpPr/>
          <p:nvPr/>
        </p:nvCxnSpPr>
        <p:spPr>
          <a:xfrm>
            <a:off x="5486400" y="1181100"/>
            <a:ext cx="628650" cy="1054100"/>
          </a:xfrm>
          <a:prstGeom prst="straightConnector1">
            <a:avLst/>
          </a:prstGeom>
          <a:ln w="38100">
            <a:solidFill>
              <a:srgbClr val="C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3" name="Rectangle 12">
            <a:extLst>
              <a:ext uri="{FF2B5EF4-FFF2-40B4-BE49-F238E27FC236}">
                <a16:creationId xmlns:a16="http://schemas.microsoft.com/office/drawing/2014/main" id="{87F179E6-34A6-4DE4-8497-3E66F5264522}"/>
              </a:ext>
            </a:extLst>
          </p:cNvPr>
          <p:cNvSpPr/>
          <p:nvPr/>
        </p:nvSpPr>
        <p:spPr>
          <a:xfrm>
            <a:off x="381000" y="2781300"/>
            <a:ext cx="3048000" cy="1066800"/>
          </a:xfrm>
          <a:prstGeom prst="rect">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dirty="0"/>
              <a:t>Use a HashMap or ? Or ? as DB table!</a:t>
            </a:r>
          </a:p>
        </p:txBody>
      </p:sp>
    </p:spTree>
    <p:extLst>
      <p:ext uri="{BB962C8B-B14F-4D97-AF65-F5344CB8AC3E}">
        <p14:creationId xmlns:p14="http://schemas.microsoft.com/office/powerpoint/2010/main" val="153965272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E21BA-93D2-42D0-96B8-96362412839F}"/>
              </a:ext>
            </a:extLst>
          </p:cNvPr>
          <p:cNvSpPr>
            <a:spLocks noGrp="1"/>
          </p:cNvSpPr>
          <p:nvPr>
            <p:ph type="title"/>
          </p:nvPr>
        </p:nvSpPr>
        <p:spPr/>
        <p:txBody>
          <a:bodyPr/>
          <a:lstStyle/>
          <a:p>
            <a:r>
              <a:rPr lang="da-DK" dirty="0"/>
              <a:t>Meszaros</a:t>
            </a:r>
          </a:p>
        </p:txBody>
      </p:sp>
      <p:sp>
        <p:nvSpPr>
          <p:cNvPr id="3" name="Content Placeholder 2">
            <a:extLst>
              <a:ext uri="{FF2B5EF4-FFF2-40B4-BE49-F238E27FC236}">
                <a16:creationId xmlns:a16="http://schemas.microsoft.com/office/drawing/2014/main" id="{F9C7D130-DAA4-4EE9-B8BB-E9A9F83B311A}"/>
              </a:ext>
            </a:extLst>
          </p:cNvPr>
          <p:cNvSpPr>
            <a:spLocks noGrp="1"/>
          </p:cNvSpPr>
          <p:nvPr>
            <p:ph idx="1"/>
          </p:nvPr>
        </p:nvSpPr>
        <p:spPr/>
        <p:txBody>
          <a:bodyPr/>
          <a:lstStyle/>
          <a:p>
            <a:r>
              <a:rPr lang="da-DK" dirty="0"/>
              <a:t>Test doubles makes your software</a:t>
            </a:r>
            <a:br>
              <a:rPr lang="da-DK" dirty="0"/>
            </a:br>
            <a:r>
              <a:rPr lang="da-DK" dirty="0"/>
              <a:t>testable, because they</a:t>
            </a:r>
          </a:p>
          <a:p>
            <a:pPr lvl="1"/>
            <a:r>
              <a:rPr lang="da-DK" dirty="0"/>
              <a:t>Break dependencies on ‘heavy objects’</a:t>
            </a:r>
          </a:p>
          <a:p>
            <a:pPr lvl="2"/>
            <a:r>
              <a:rPr lang="da-DK" dirty="0"/>
              <a:t>Databases, remote services, </a:t>
            </a:r>
          </a:p>
          <a:p>
            <a:pPr lvl="1"/>
            <a:r>
              <a:rPr lang="da-DK" dirty="0"/>
              <a:t>Breaks dependency chains to isolate the</a:t>
            </a:r>
            <a:br>
              <a:rPr lang="da-DK" dirty="0"/>
            </a:br>
            <a:r>
              <a:rPr lang="da-DK" i="1" dirty="0"/>
              <a:t>unit-under-test</a:t>
            </a:r>
            <a:endParaRPr lang="da-DK" dirty="0"/>
          </a:p>
        </p:txBody>
      </p:sp>
      <p:sp>
        <p:nvSpPr>
          <p:cNvPr id="4" name="Date Placeholder 3">
            <a:extLst>
              <a:ext uri="{FF2B5EF4-FFF2-40B4-BE49-F238E27FC236}">
                <a16:creationId xmlns:a16="http://schemas.microsoft.com/office/drawing/2014/main" id="{FECE2FE7-7574-44E5-8F29-D821A674FB39}"/>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066B5B3D-FC5C-4EFD-AF44-3BA0D8D93DF7}"/>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3BAC7C51-AD80-4F7C-ADA2-E9595A7B9AA3}"/>
              </a:ext>
            </a:extLst>
          </p:cNvPr>
          <p:cNvSpPr>
            <a:spLocks noGrp="1"/>
          </p:cNvSpPr>
          <p:nvPr>
            <p:ph type="sldNum" sz="quarter" idx="12"/>
          </p:nvPr>
        </p:nvSpPr>
        <p:spPr/>
        <p:txBody>
          <a:bodyPr/>
          <a:lstStyle/>
          <a:p>
            <a:pPr>
              <a:defRPr/>
            </a:pPr>
            <a:fld id="{40390516-8E9A-4341-B9BC-EA7123011609}" type="slidenum">
              <a:rPr lang="en-US" smtClean="0"/>
              <a:pPr>
                <a:defRPr/>
              </a:pPr>
              <a:t>13</a:t>
            </a:fld>
            <a:endParaRPr lang="en-US"/>
          </a:p>
        </p:txBody>
      </p:sp>
      <p:pic>
        <p:nvPicPr>
          <p:cNvPr id="7" name="Picture 4">
            <a:extLst>
              <a:ext uri="{FF2B5EF4-FFF2-40B4-BE49-F238E27FC236}">
                <a16:creationId xmlns:a16="http://schemas.microsoft.com/office/drawing/2014/main" id="{B71DA6C3-B438-41CC-951B-0068A6B258B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8400" y="952500"/>
            <a:ext cx="2352675" cy="28176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 name="Picture 4">
            <a:extLst>
              <a:ext uri="{FF2B5EF4-FFF2-40B4-BE49-F238E27FC236}">
                <a16:creationId xmlns:a16="http://schemas.microsoft.com/office/drawing/2014/main" id="{2D7F3E7F-C003-49CD-8097-C8A8C65A6F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57200" y="3200136"/>
            <a:ext cx="6884987" cy="19433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656455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94B759-75A2-440A-9B53-7B30D404B630}"/>
              </a:ext>
            </a:extLst>
          </p:cNvPr>
          <p:cNvSpPr>
            <a:spLocks noGrp="1"/>
          </p:cNvSpPr>
          <p:nvPr>
            <p:ph type="title"/>
          </p:nvPr>
        </p:nvSpPr>
        <p:spPr/>
        <p:txBody>
          <a:bodyPr/>
          <a:lstStyle/>
          <a:p>
            <a:r>
              <a:rPr lang="da-DK" dirty="0"/>
              <a:t>Testing at the Application Layer</a:t>
            </a:r>
          </a:p>
        </p:txBody>
      </p:sp>
      <p:sp>
        <p:nvSpPr>
          <p:cNvPr id="3" name="Content Placeholder 2">
            <a:extLst>
              <a:ext uri="{FF2B5EF4-FFF2-40B4-BE49-F238E27FC236}">
                <a16:creationId xmlns:a16="http://schemas.microsoft.com/office/drawing/2014/main" id="{D077AD6A-7F4E-4872-A6EB-15809CE2CB24}"/>
              </a:ext>
            </a:extLst>
          </p:cNvPr>
          <p:cNvSpPr>
            <a:spLocks noGrp="1"/>
          </p:cNvSpPr>
          <p:nvPr>
            <p:ph idx="1"/>
          </p:nvPr>
        </p:nvSpPr>
        <p:spPr/>
        <p:txBody>
          <a:bodyPr/>
          <a:lstStyle/>
          <a:p>
            <a:r>
              <a:rPr lang="da-DK" dirty="0"/>
              <a:t>Hypothesis: </a:t>
            </a:r>
            <a:r>
              <a:rPr lang="da-DK" i="1" dirty="0"/>
              <a:t>PlayerServant can dig new rooms</a:t>
            </a:r>
          </a:p>
          <a:p>
            <a:pPr lvl="1"/>
            <a:r>
              <a:rPr lang="da-DK" dirty="0"/>
              <a:t>Fast development, as no setup is required</a:t>
            </a:r>
          </a:p>
        </p:txBody>
      </p:sp>
      <p:sp>
        <p:nvSpPr>
          <p:cNvPr id="4" name="Date Placeholder 3">
            <a:extLst>
              <a:ext uri="{FF2B5EF4-FFF2-40B4-BE49-F238E27FC236}">
                <a16:creationId xmlns:a16="http://schemas.microsoft.com/office/drawing/2014/main" id="{A96B0DF5-B956-44A7-B1B0-31F1DDB106BB}"/>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105FB947-207A-4320-BDD0-A43CE79648CC}"/>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66921D2A-5352-420B-85F7-79DB49E5837F}"/>
              </a:ext>
            </a:extLst>
          </p:cNvPr>
          <p:cNvSpPr>
            <a:spLocks noGrp="1"/>
          </p:cNvSpPr>
          <p:nvPr>
            <p:ph type="sldNum" sz="quarter" idx="12"/>
          </p:nvPr>
        </p:nvSpPr>
        <p:spPr/>
        <p:txBody>
          <a:bodyPr/>
          <a:lstStyle/>
          <a:p>
            <a:pPr>
              <a:defRPr/>
            </a:pPr>
            <a:fld id="{40390516-8E9A-4341-B9BC-EA7123011609}" type="slidenum">
              <a:rPr lang="en-US" smtClean="0"/>
              <a:pPr>
                <a:defRPr/>
              </a:pPr>
              <a:t>14</a:t>
            </a:fld>
            <a:endParaRPr lang="en-US"/>
          </a:p>
        </p:txBody>
      </p:sp>
      <p:pic>
        <p:nvPicPr>
          <p:cNvPr id="7" name="Picture 6">
            <a:extLst>
              <a:ext uri="{FF2B5EF4-FFF2-40B4-BE49-F238E27FC236}">
                <a16:creationId xmlns:a16="http://schemas.microsoft.com/office/drawing/2014/main" id="{C3F857CF-1B87-4D37-9E73-CC7F0C5D8938}"/>
              </a:ext>
            </a:extLst>
          </p:cNvPr>
          <p:cNvPicPr>
            <a:picLocks noChangeAspect="1"/>
          </p:cNvPicPr>
          <p:nvPr/>
        </p:nvPicPr>
        <p:blipFill>
          <a:blip r:embed="rId2"/>
          <a:stretch>
            <a:fillRect/>
          </a:stretch>
        </p:blipFill>
        <p:spPr>
          <a:xfrm>
            <a:off x="457200" y="1866900"/>
            <a:ext cx="6905625" cy="2114550"/>
          </a:xfrm>
          <a:prstGeom prst="rect">
            <a:avLst/>
          </a:prstGeom>
          <a:effectLst>
            <a:outerShdw blurRad="50800" dist="38100" dir="2700000" algn="tl" rotWithShape="0">
              <a:prstClr val="black">
                <a:alpha val="40000"/>
              </a:prstClr>
            </a:outerShdw>
          </a:effectLst>
        </p:spPr>
      </p:pic>
      <p:pic>
        <p:nvPicPr>
          <p:cNvPr id="8" name="Picture 7">
            <a:extLst>
              <a:ext uri="{FF2B5EF4-FFF2-40B4-BE49-F238E27FC236}">
                <a16:creationId xmlns:a16="http://schemas.microsoft.com/office/drawing/2014/main" id="{9F37F412-BADC-42AA-962E-4FB611476219}"/>
              </a:ext>
            </a:extLst>
          </p:cNvPr>
          <p:cNvPicPr>
            <a:picLocks noChangeAspect="1"/>
          </p:cNvPicPr>
          <p:nvPr/>
        </p:nvPicPr>
        <p:blipFill>
          <a:blip r:embed="rId3"/>
          <a:stretch>
            <a:fillRect/>
          </a:stretch>
        </p:blipFill>
        <p:spPr>
          <a:xfrm>
            <a:off x="3552825" y="4006850"/>
            <a:ext cx="4524375" cy="1238250"/>
          </a:xfrm>
          <a:prstGeom prst="rect">
            <a:avLst/>
          </a:prstGeom>
          <a:effectLst>
            <a:outerShdw blurRad="50800" dist="38100" dir="2700000" algn="tl" rotWithShape="0">
              <a:prstClr val="black">
                <a:alpha val="40000"/>
              </a:prstClr>
            </a:outerShdw>
          </a:effectLst>
        </p:spPr>
      </p:pic>
      <p:sp>
        <p:nvSpPr>
          <p:cNvPr id="9" name="Rectangle 8">
            <a:extLst>
              <a:ext uri="{FF2B5EF4-FFF2-40B4-BE49-F238E27FC236}">
                <a16:creationId xmlns:a16="http://schemas.microsoft.com/office/drawing/2014/main" id="{42138971-31FA-4AEB-85D3-A24272E8759D}"/>
              </a:ext>
            </a:extLst>
          </p:cNvPr>
          <p:cNvSpPr/>
          <p:nvPr/>
        </p:nvSpPr>
        <p:spPr>
          <a:xfrm>
            <a:off x="4191000" y="4838700"/>
            <a:ext cx="3124200" cy="304800"/>
          </a:xfrm>
          <a:prstGeom prst="rect">
            <a:avLst/>
          </a:prstGeom>
          <a:noFill/>
          <a:ln w="38100">
            <a:solidFill>
              <a:srgbClr val="C00000"/>
            </a:solidFill>
          </a:ln>
        </p:spPr>
        <p:style>
          <a:lnRef idx="0">
            <a:schemeClr val="accent4"/>
          </a:lnRef>
          <a:fillRef idx="3">
            <a:schemeClr val="accent4"/>
          </a:fillRef>
          <a:effectRef idx="3">
            <a:schemeClr val="accent4"/>
          </a:effectRef>
          <a:fontRef idx="minor">
            <a:schemeClr val="lt1"/>
          </a:fontRef>
        </p:style>
        <p:txBody>
          <a:bodyPr rtlCol="0" anchor="ctr"/>
          <a:lstStyle/>
          <a:p>
            <a:pPr algn="ctr"/>
            <a:endParaRPr lang="da-DK" sz="1400" dirty="0"/>
          </a:p>
        </p:txBody>
      </p:sp>
    </p:spTree>
    <p:extLst>
      <p:ext uri="{BB962C8B-B14F-4D97-AF65-F5344CB8AC3E}">
        <p14:creationId xmlns:p14="http://schemas.microsoft.com/office/powerpoint/2010/main" val="16935091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83A3F8-0E07-450F-9814-157E422E1F05}"/>
              </a:ext>
            </a:extLst>
          </p:cNvPr>
          <p:cNvSpPr>
            <a:spLocks noGrp="1"/>
          </p:cNvSpPr>
          <p:nvPr>
            <p:ph type="title"/>
          </p:nvPr>
        </p:nvSpPr>
        <p:spPr/>
        <p:txBody>
          <a:bodyPr/>
          <a:lstStyle/>
          <a:p>
            <a:r>
              <a:rPr lang="da-DK" dirty="0"/>
              <a:t>Other Example</a:t>
            </a:r>
          </a:p>
        </p:txBody>
      </p:sp>
      <p:sp>
        <p:nvSpPr>
          <p:cNvPr id="3" name="Content Placeholder 2">
            <a:extLst>
              <a:ext uri="{FF2B5EF4-FFF2-40B4-BE49-F238E27FC236}">
                <a16:creationId xmlns:a16="http://schemas.microsoft.com/office/drawing/2014/main" id="{D32D37E3-F82E-43D3-BEFE-E9181C8D8F1C}"/>
              </a:ext>
            </a:extLst>
          </p:cNvPr>
          <p:cNvSpPr>
            <a:spLocks noGrp="1"/>
          </p:cNvSpPr>
          <p:nvPr>
            <p:ph idx="1"/>
          </p:nvPr>
        </p:nvSpPr>
        <p:spPr/>
        <p:txBody>
          <a:bodyPr/>
          <a:lstStyle/>
          <a:p>
            <a:r>
              <a:rPr lang="da-DK" dirty="0"/>
              <a:t>SkyCave is a distributed client-server system...</a:t>
            </a:r>
          </a:p>
          <a:p>
            <a:r>
              <a:rPr lang="da-DK" dirty="0"/>
              <a:t>Hypothesis: </a:t>
            </a:r>
            <a:r>
              <a:rPr lang="da-DK" i="1" dirty="0"/>
              <a:t>PlayerProxy can dig new rooms</a:t>
            </a:r>
          </a:p>
          <a:p>
            <a:endParaRPr lang="da-DK" i="1" dirty="0"/>
          </a:p>
          <a:p>
            <a:endParaRPr lang="da-DK" i="1" dirty="0"/>
          </a:p>
          <a:p>
            <a:endParaRPr lang="da-DK" i="1" dirty="0"/>
          </a:p>
          <a:p>
            <a:endParaRPr lang="da-DK" i="1" dirty="0"/>
          </a:p>
          <a:p>
            <a:r>
              <a:rPr lang="da-DK" i="1" dirty="0"/>
              <a:t>Actually, it is the same test-</a:t>
            </a:r>
            <a:br>
              <a:rPr lang="da-DK" i="1" dirty="0"/>
            </a:br>
            <a:r>
              <a:rPr lang="da-DK" i="1" dirty="0"/>
              <a:t>case!</a:t>
            </a:r>
          </a:p>
          <a:p>
            <a:pPr lvl="1"/>
            <a:r>
              <a:rPr lang="da-DK" dirty="0"/>
              <a:t>Refactored into a </a:t>
            </a:r>
            <a:br>
              <a:rPr lang="da-DK" dirty="0"/>
            </a:br>
            <a:r>
              <a:rPr lang="da-DK" dirty="0"/>
              <a:t>‘CommonPlayerTest’</a:t>
            </a:r>
          </a:p>
        </p:txBody>
      </p:sp>
      <p:sp>
        <p:nvSpPr>
          <p:cNvPr id="4" name="Date Placeholder 3">
            <a:extLst>
              <a:ext uri="{FF2B5EF4-FFF2-40B4-BE49-F238E27FC236}">
                <a16:creationId xmlns:a16="http://schemas.microsoft.com/office/drawing/2014/main" id="{226B4961-D114-470D-A47F-5C66B2BD482E}"/>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184E3B20-8140-441B-A25E-09980AED6B6D}"/>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802AD40D-46A1-4FBB-AAD6-719DA72F24B6}"/>
              </a:ext>
            </a:extLst>
          </p:cNvPr>
          <p:cNvSpPr>
            <a:spLocks noGrp="1"/>
          </p:cNvSpPr>
          <p:nvPr>
            <p:ph type="sldNum" sz="quarter" idx="12"/>
          </p:nvPr>
        </p:nvSpPr>
        <p:spPr/>
        <p:txBody>
          <a:bodyPr/>
          <a:lstStyle/>
          <a:p>
            <a:pPr>
              <a:defRPr/>
            </a:pPr>
            <a:fld id="{40390516-8E9A-4341-B9BC-EA7123011609}" type="slidenum">
              <a:rPr lang="en-US" smtClean="0"/>
              <a:pPr>
                <a:defRPr/>
              </a:pPr>
              <a:t>15</a:t>
            </a:fld>
            <a:endParaRPr lang="en-US"/>
          </a:p>
        </p:txBody>
      </p:sp>
      <p:pic>
        <p:nvPicPr>
          <p:cNvPr id="7" name="Picture 2">
            <a:extLst>
              <a:ext uri="{FF2B5EF4-FFF2-40B4-BE49-F238E27FC236}">
                <a16:creationId xmlns:a16="http://schemas.microsoft.com/office/drawing/2014/main" id="{AB2721CE-7D12-460F-BA28-AF5FC4D5EDA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1891147"/>
            <a:ext cx="3834924" cy="3369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8" name="Picture 7">
            <a:extLst>
              <a:ext uri="{FF2B5EF4-FFF2-40B4-BE49-F238E27FC236}">
                <a16:creationId xmlns:a16="http://schemas.microsoft.com/office/drawing/2014/main" id="{DFE68B1B-CB47-42AE-A5F6-9A091C17FC7D}"/>
              </a:ext>
            </a:extLst>
          </p:cNvPr>
          <p:cNvPicPr>
            <a:picLocks noChangeAspect="1"/>
          </p:cNvPicPr>
          <p:nvPr/>
        </p:nvPicPr>
        <p:blipFill>
          <a:blip r:embed="rId3"/>
          <a:stretch>
            <a:fillRect/>
          </a:stretch>
        </p:blipFill>
        <p:spPr>
          <a:xfrm>
            <a:off x="213201" y="1898186"/>
            <a:ext cx="4626004" cy="1416514"/>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22482408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44CC97-234B-4635-AF99-3BDA02A8C31E}"/>
              </a:ext>
            </a:extLst>
          </p:cNvPr>
          <p:cNvSpPr>
            <a:spLocks noGrp="1"/>
          </p:cNvSpPr>
          <p:nvPr>
            <p:ph type="title"/>
          </p:nvPr>
        </p:nvSpPr>
        <p:spPr/>
        <p:txBody>
          <a:bodyPr/>
          <a:lstStyle/>
          <a:p>
            <a:r>
              <a:rPr lang="da-DK" dirty="0"/>
              <a:t>Fake Object IPC</a:t>
            </a:r>
          </a:p>
        </p:txBody>
      </p:sp>
      <p:sp>
        <p:nvSpPr>
          <p:cNvPr id="3" name="Content Placeholder 2">
            <a:extLst>
              <a:ext uri="{FF2B5EF4-FFF2-40B4-BE49-F238E27FC236}">
                <a16:creationId xmlns:a16="http://schemas.microsoft.com/office/drawing/2014/main" id="{2CAD86C2-613D-4CC8-9E57-2AD02401C0CD}"/>
              </a:ext>
            </a:extLst>
          </p:cNvPr>
          <p:cNvSpPr>
            <a:spLocks noGrp="1"/>
          </p:cNvSpPr>
          <p:nvPr>
            <p:ph idx="1"/>
          </p:nvPr>
        </p:nvSpPr>
        <p:spPr/>
        <p:txBody>
          <a:bodyPr/>
          <a:lstStyle/>
          <a:p>
            <a:r>
              <a:rPr lang="da-DK" dirty="0"/>
              <a:t>IPC purpose: Get data from client to server</a:t>
            </a:r>
          </a:p>
          <a:p>
            <a:pPr lvl="1"/>
            <a:r>
              <a:rPr lang="da-DK" dirty="0"/>
              <a:t>We can use a test double instead!</a:t>
            </a:r>
          </a:p>
        </p:txBody>
      </p:sp>
      <p:sp>
        <p:nvSpPr>
          <p:cNvPr id="4" name="Date Placeholder 3">
            <a:extLst>
              <a:ext uri="{FF2B5EF4-FFF2-40B4-BE49-F238E27FC236}">
                <a16:creationId xmlns:a16="http://schemas.microsoft.com/office/drawing/2014/main" id="{7D40976C-DF8F-4E18-939D-192C65A66C15}"/>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DFA293A4-7DB3-41D2-AB81-E82CE519A72D}"/>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6C435CB2-E018-4D85-8556-D2766018A66C}"/>
              </a:ext>
            </a:extLst>
          </p:cNvPr>
          <p:cNvSpPr>
            <a:spLocks noGrp="1"/>
          </p:cNvSpPr>
          <p:nvPr>
            <p:ph type="sldNum" sz="quarter" idx="12"/>
          </p:nvPr>
        </p:nvSpPr>
        <p:spPr/>
        <p:txBody>
          <a:bodyPr/>
          <a:lstStyle/>
          <a:p>
            <a:pPr>
              <a:defRPr/>
            </a:pPr>
            <a:fld id="{40390516-8E9A-4341-B9BC-EA7123011609}" type="slidenum">
              <a:rPr lang="en-US" smtClean="0"/>
              <a:pPr>
                <a:defRPr/>
              </a:pPr>
              <a:t>16</a:t>
            </a:fld>
            <a:endParaRPr lang="en-US"/>
          </a:p>
        </p:txBody>
      </p:sp>
      <p:pic>
        <p:nvPicPr>
          <p:cNvPr id="7" name="Picture 2">
            <a:extLst>
              <a:ext uri="{FF2B5EF4-FFF2-40B4-BE49-F238E27FC236}">
                <a16:creationId xmlns:a16="http://schemas.microsoft.com/office/drawing/2014/main" id="{52955399-F2B1-4854-ABBB-3184CF22FB5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56676" y="1697472"/>
            <a:ext cx="3834924" cy="3369828"/>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cxnSp>
        <p:nvCxnSpPr>
          <p:cNvPr id="9" name="Straight Arrow Connector 8">
            <a:extLst>
              <a:ext uri="{FF2B5EF4-FFF2-40B4-BE49-F238E27FC236}">
                <a16:creationId xmlns:a16="http://schemas.microsoft.com/office/drawing/2014/main" id="{8DCB6A36-35E4-403F-A90C-0C49AC4E8C33}"/>
              </a:ext>
            </a:extLst>
          </p:cNvPr>
          <p:cNvCxnSpPr/>
          <p:nvPr/>
        </p:nvCxnSpPr>
        <p:spPr>
          <a:xfrm flipV="1">
            <a:off x="6553200" y="3543300"/>
            <a:ext cx="1219200" cy="762000"/>
          </a:xfrm>
          <a:prstGeom prst="straightConnector1">
            <a:avLst/>
          </a:prstGeom>
          <a:ln w="38100">
            <a:solidFill>
              <a:srgbClr val="C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5532E352-6891-4465-9157-805AC29AB800}"/>
              </a:ext>
            </a:extLst>
          </p:cNvPr>
          <p:cNvSpPr/>
          <p:nvPr/>
        </p:nvSpPr>
        <p:spPr>
          <a:xfrm>
            <a:off x="5257800" y="3924300"/>
            <a:ext cx="1295400" cy="304800"/>
          </a:xfrm>
          <a:prstGeom prst="rect">
            <a:avLst/>
          </a:prstGeom>
          <a:ln/>
        </p:spPr>
        <p:style>
          <a:lnRef idx="0">
            <a:schemeClr val="accent4"/>
          </a:lnRef>
          <a:fillRef idx="3">
            <a:schemeClr val="accent4"/>
          </a:fillRef>
          <a:effectRef idx="3">
            <a:schemeClr val="accent4"/>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r>
              <a:rPr lang="da-DK" sz="1400" dirty="0"/>
              <a:t>LocalCRH</a:t>
            </a:r>
          </a:p>
        </p:txBody>
      </p:sp>
      <p:pic>
        <p:nvPicPr>
          <p:cNvPr id="11" name="Picture 10">
            <a:extLst>
              <a:ext uri="{FF2B5EF4-FFF2-40B4-BE49-F238E27FC236}">
                <a16:creationId xmlns:a16="http://schemas.microsoft.com/office/drawing/2014/main" id="{8F85110E-25CA-4464-A585-043F5DDFDE9B}"/>
              </a:ext>
            </a:extLst>
          </p:cNvPr>
          <p:cNvPicPr>
            <a:picLocks noChangeAspect="1"/>
          </p:cNvPicPr>
          <p:nvPr/>
        </p:nvPicPr>
        <p:blipFill>
          <a:blip r:embed="rId3"/>
          <a:stretch>
            <a:fillRect/>
          </a:stretch>
        </p:blipFill>
        <p:spPr>
          <a:xfrm>
            <a:off x="66675" y="2039361"/>
            <a:ext cx="5191125" cy="1323975"/>
          </a:xfrm>
          <a:prstGeom prst="rect">
            <a:avLst/>
          </a:prstGeom>
          <a:effectLst>
            <a:outerShdw blurRad="50800" dist="38100" dir="2700000" algn="tl" rotWithShape="0">
              <a:prstClr val="black">
                <a:alpha val="40000"/>
              </a:prstClr>
            </a:outerShdw>
          </a:effectLst>
        </p:spPr>
      </p:pic>
      <p:pic>
        <p:nvPicPr>
          <p:cNvPr id="12" name="Picture 11">
            <a:extLst>
              <a:ext uri="{FF2B5EF4-FFF2-40B4-BE49-F238E27FC236}">
                <a16:creationId xmlns:a16="http://schemas.microsoft.com/office/drawing/2014/main" id="{FB7B49E0-9151-4C63-9428-2E987B063E77}"/>
              </a:ext>
            </a:extLst>
          </p:cNvPr>
          <p:cNvPicPr>
            <a:picLocks noChangeAspect="1"/>
          </p:cNvPicPr>
          <p:nvPr/>
        </p:nvPicPr>
        <p:blipFill>
          <a:blip r:embed="rId4"/>
          <a:stretch>
            <a:fillRect/>
          </a:stretch>
        </p:blipFill>
        <p:spPr>
          <a:xfrm>
            <a:off x="200024" y="3553836"/>
            <a:ext cx="4924425" cy="1543050"/>
          </a:xfrm>
          <a:prstGeom prst="rect">
            <a:avLst/>
          </a:prstGeom>
          <a:effectLst>
            <a:outerShdw blurRad="50800" dist="38100" dir="2700000" algn="tl" rotWithShape="0">
              <a:prstClr val="black">
                <a:alpha val="40000"/>
              </a:prstClr>
            </a:outerShdw>
          </a:effectLst>
        </p:spPr>
      </p:pic>
      <p:cxnSp>
        <p:nvCxnSpPr>
          <p:cNvPr id="14" name="Straight Arrow Connector 13">
            <a:extLst>
              <a:ext uri="{FF2B5EF4-FFF2-40B4-BE49-F238E27FC236}">
                <a16:creationId xmlns:a16="http://schemas.microsoft.com/office/drawing/2014/main" id="{2D6809F7-48E3-497D-A8AA-37580792B87D}"/>
              </a:ext>
            </a:extLst>
          </p:cNvPr>
          <p:cNvCxnSpPr/>
          <p:nvPr/>
        </p:nvCxnSpPr>
        <p:spPr>
          <a:xfrm flipH="1">
            <a:off x="3733800" y="2400300"/>
            <a:ext cx="656114" cy="228600"/>
          </a:xfrm>
          <a:prstGeom prst="straightConnector1">
            <a:avLst/>
          </a:prstGeom>
          <a:ln w="38100">
            <a:solidFill>
              <a:srgbClr val="C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59407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B76B-2EAF-4453-A15E-7280A24198B6}"/>
              </a:ext>
            </a:extLst>
          </p:cNvPr>
          <p:cNvSpPr>
            <a:spLocks noGrp="1"/>
          </p:cNvSpPr>
          <p:nvPr>
            <p:ph type="title"/>
          </p:nvPr>
        </p:nvSpPr>
        <p:spPr/>
        <p:txBody>
          <a:bodyPr/>
          <a:lstStyle/>
          <a:p>
            <a:r>
              <a:rPr lang="da-DK" dirty="0"/>
              <a:t>Testing at the Presentation Layer</a:t>
            </a:r>
          </a:p>
        </p:txBody>
      </p:sp>
      <p:sp>
        <p:nvSpPr>
          <p:cNvPr id="3" name="Content Placeholder 2">
            <a:extLst>
              <a:ext uri="{FF2B5EF4-FFF2-40B4-BE49-F238E27FC236}">
                <a16:creationId xmlns:a16="http://schemas.microsoft.com/office/drawing/2014/main" id="{94F61F5D-0EB3-4A70-8F1A-FB1F439F4A38}"/>
              </a:ext>
            </a:extLst>
          </p:cNvPr>
          <p:cNvSpPr>
            <a:spLocks noGrp="1"/>
          </p:cNvSpPr>
          <p:nvPr>
            <p:ph idx="1"/>
          </p:nvPr>
        </p:nvSpPr>
        <p:spPr/>
        <p:txBody>
          <a:bodyPr/>
          <a:lstStyle/>
          <a:p>
            <a:r>
              <a:rPr lang="da-DK" dirty="0"/>
              <a:t>We can even move the testing to the UI layer now</a:t>
            </a:r>
          </a:p>
          <a:p>
            <a:pPr lvl="1"/>
            <a:r>
              <a:rPr lang="da-DK" dirty="0"/>
              <a:t>”Automated System Testing”</a:t>
            </a:r>
          </a:p>
        </p:txBody>
      </p:sp>
      <p:sp>
        <p:nvSpPr>
          <p:cNvPr id="4" name="Date Placeholder 3">
            <a:extLst>
              <a:ext uri="{FF2B5EF4-FFF2-40B4-BE49-F238E27FC236}">
                <a16:creationId xmlns:a16="http://schemas.microsoft.com/office/drawing/2014/main" id="{A7B04B24-B7C8-4C5A-A0D1-7FE2C51AAEC0}"/>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039354DC-9275-46AD-B4B7-628014E42566}"/>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1CF8B7DF-3C8C-46EE-94AA-5B2F64EBB74E}"/>
              </a:ext>
            </a:extLst>
          </p:cNvPr>
          <p:cNvSpPr>
            <a:spLocks noGrp="1"/>
          </p:cNvSpPr>
          <p:nvPr>
            <p:ph type="sldNum" sz="quarter" idx="12"/>
          </p:nvPr>
        </p:nvSpPr>
        <p:spPr/>
        <p:txBody>
          <a:bodyPr/>
          <a:lstStyle/>
          <a:p>
            <a:pPr>
              <a:defRPr/>
            </a:pPr>
            <a:fld id="{40390516-8E9A-4341-B9BC-EA7123011609}" type="slidenum">
              <a:rPr lang="en-US" smtClean="0"/>
              <a:pPr>
                <a:defRPr/>
              </a:pPr>
              <a:t>17</a:t>
            </a:fld>
            <a:endParaRPr lang="en-US"/>
          </a:p>
        </p:txBody>
      </p:sp>
      <p:pic>
        <p:nvPicPr>
          <p:cNvPr id="7" name="Picture 6">
            <a:extLst>
              <a:ext uri="{FF2B5EF4-FFF2-40B4-BE49-F238E27FC236}">
                <a16:creationId xmlns:a16="http://schemas.microsoft.com/office/drawing/2014/main" id="{676BFD0E-026F-47EC-A76B-52E43467CD4B}"/>
              </a:ext>
            </a:extLst>
          </p:cNvPr>
          <p:cNvPicPr>
            <a:picLocks noChangeAspect="1"/>
          </p:cNvPicPr>
          <p:nvPr/>
        </p:nvPicPr>
        <p:blipFill>
          <a:blip r:embed="rId2"/>
          <a:stretch>
            <a:fillRect/>
          </a:stretch>
        </p:blipFill>
        <p:spPr>
          <a:xfrm>
            <a:off x="2362200" y="1812925"/>
            <a:ext cx="5972175" cy="3429000"/>
          </a:xfrm>
          <a:prstGeom prst="rect">
            <a:avLst/>
          </a:prstGeom>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31553027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61FADA-A950-4E07-B317-0E4C8708794A}"/>
              </a:ext>
            </a:extLst>
          </p:cNvPr>
          <p:cNvSpPr>
            <a:spLocks noGrp="1"/>
          </p:cNvSpPr>
          <p:nvPr>
            <p:ph type="title"/>
          </p:nvPr>
        </p:nvSpPr>
        <p:spPr/>
        <p:txBody>
          <a:bodyPr/>
          <a:lstStyle/>
          <a:p>
            <a:r>
              <a:rPr lang="da-DK" dirty="0"/>
              <a:t>Compare...</a:t>
            </a:r>
          </a:p>
        </p:txBody>
      </p:sp>
      <p:sp>
        <p:nvSpPr>
          <p:cNvPr id="3" name="Content Placeholder 2">
            <a:extLst>
              <a:ext uri="{FF2B5EF4-FFF2-40B4-BE49-F238E27FC236}">
                <a16:creationId xmlns:a16="http://schemas.microsoft.com/office/drawing/2014/main" id="{D6B80086-851F-44F0-B35C-E7BB29030E89}"/>
              </a:ext>
            </a:extLst>
          </p:cNvPr>
          <p:cNvSpPr>
            <a:spLocks noGrp="1"/>
          </p:cNvSpPr>
          <p:nvPr>
            <p:ph idx="1"/>
          </p:nvPr>
        </p:nvSpPr>
        <p:spPr/>
        <p:txBody>
          <a:bodyPr/>
          <a:lstStyle/>
          <a:p>
            <a:r>
              <a:rPr lang="da-DK" dirty="0"/>
              <a:t>Comparing to a non-test-doubled architecture</a:t>
            </a:r>
          </a:p>
          <a:p>
            <a:pPr lvl="1"/>
            <a:r>
              <a:rPr lang="da-DK" dirty="0"/>
              <a:t>Start the database, wipe its contents, run the init script to fill in the default tables, update the server’s config file with the proper (ip,port) of the database, start the server, start the daemon, try to dig a new room to the north, validate that it worked ok, ...</a:t>
            </a:r>
          </a:p>
          <a:p>
            <a:pPr lvl="1"/>
            <a:endParaRPr lang="da-DK" dirty="0"/>
          </a:p>
          <a:p>
            <a:r>
              <a:rPr lang="da-DK" dirty="0"/>
              <a:t>Large Aarhus based company war-story</a:t>
            </a:r>
          </a:p>
          <a:p>
            <a:pPr lvl="1"/>
            <a:r>
              <a:rPr lang="da-DK" dirty="0"/>
              <a:t>1.000 hours of manual test before release...</a:t>
            </a:r>
          </a:p>
        </p:txBody>
      </p:sp>
      <p:sp>
        <p:nvSpPr>
          <p:cNvPr id="4" name="Date Placeholder 3">
            <a:extLst>
              <a:ext uri="{FF2B5EF4-FFF2-40B4-BE49-F238E27FC236}">
                <a16:creationId xmlns:a16="http://schemas.microsoft.com/office/drawing/2014/main" id="{181B9855-1FDE-42A9-A811-DA46BD6A6340}"/>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F00F5C27-9505-4D41-AFA4-0F8CED669446}"/>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F4A1FD04-73B3-429F-9ED1-606D0C674853}"/>
              </a:ext>
            </a:extLst>
          </p:cNvPr>
          <p:cNvSpPr>
            <a:spLocks noGrp="1"/>
          </p:cNvSpPr>
          <p:nvPr>
            <p:ph type="sldNum" sz="quarter" idx="12"/>
          </p:nvPr>
        </p:nvSpPr>
        <p:spPr/>
        <p:txBody>
          <a:bodyPr/>
          <a:lstStyle/>
          <a:p>
            <a:pPr>
              <a:defRPr/>
            </a:pPr>
            <a:fld id="{40390516-8E9A-4341-B9BC-EA7123011609}" type="slidenum">
              <a:rPr lang="en-US" smtClean="0"/>
              <a:pPr>
                <a:defRPr/>
              </a:pPr>
              <a:t>18</a:t>
            </a:fld>
            <a:endParaRPr lang="en-US"/>
          </a:p>
        </p:txBody>
      </p:sp>
    </p:spTree>
    <p:extLst>
      <p:ext uri="{BB962C8B-B14F-4D97-AF65-F5344CB8AC3E}">
        <p14:creationId xmlns:p14="http://schemas.microsoft.com/office/powerpoint/2010/main" val="116865527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5169BE-CD97-43E6-B3BB-3161CDB0D66C}"/>
              </a:ext>
            </a:extLst>
          </p:cNvPr>
          <p:cNvSpPr>
            <a:spLocks noGrp="1"/>
          </p:cNvSpPr>
          <p:nvPr>
            <p:ph type="title"/>
          </p:nvPr>
        </p:nvSpPr>
        <p:spPr/>
        <p:txBody>
          <a:bodyPr/>
          <a:lstStyle/>
          <a:p>
            <a:r>
              <a:rPr lang="da-DK" dirty="0"/>
              <a:t>And that is not all...</a:t>
            </a:r>
          </a:p>
        </p:txBody>
      </p:sp>
      <p:sp>
        <p:nvSpPr>
          <p:cNvPr id="3" name="Content Placeholder 2">
            <a:extLst>
              <a:ext uri="{FF2B5EF4-FFF2-40B4-BE49-F238E27FC236}">
                <a16:creationId xmlns:a16="http://schemas.microsoft.com/office/drawing/2014/main" id="{2807226B-7AA2-4B7D-9F6F-6C339A3A1DC9}"/>
              </a:ext>
            </a:extLst>
          </p:cNvPr>
          <p:cNvSpPr>
            <a:spLocks noGrp="1"/>
          </p:cNvSpPr>
          <p:nvPr>
            <p:ph idx="1"/>
          </p:nvPr>
        </p:nvSpPr>
        <p:spPr/>
        <p:txBody>
          <a:bodyPr/>
          <a:lstStyle/>
          <a:p>
            <a:r>
              <a:rPr lang="da-DK" dirty="0"/>
              <a:t>Remember the low level tests test at the storage level?</a:t>
            </a:r>
          </a:p>
          <a:p>
            <a:pPr lvl="1"/>
            <a:r>
              <a:rPr lang="da-DK" dirty="0"/>
              <a:t>Hypothesis: </a:t>
            </a:r>
            <a:r>
              <a:rPr lang="da-DK" i="1" dirty="0"/>
              <a:t>Storage can Create and Read rooms</a:t>
            </a:r>
            <a:endParaRPr lang="da-DK" dirty="0"/>
          </a:p>
          <a:p>
            <a:pPr lvl="1"/>
            <a:r>
              <a:rPr lang="da-DK" dirty="0"/>
              <a:t>Reuse them for </a:t>
            </a:r>
            <a:r>
              <a:rPr lang="da-DK" i="1" dirty="0"/>
              <a:t>service tests</a:t>
            </a:r>
            <a:r>
              <a:rPr lang="da-DK" dirty="0"/>
              <a:t> using the </a:t>
            </a:r>
            <a:r>
              <a:rPr lang="da-DK" b="1" dirty="0"/>
              <a:t>real database!</a:t>
            </a:r>
            <a:endParaRPr lang="da-DK" dirty="0"/>
          </a:p>
        </p:txBody>
      </p:sp>
      <p:sp>
        <p:nvSpPr>
          <p:cNvPr id="4" name="Date Placeholder 3">
            <a:extLst>
              <a:ext uri="{FF2B5EF4-FFF2-40B4-BE49-F238E27FC236}">
                <a16:creationId xmlns:a16="http://schemas.microsoft.com/office/drawing/2014/main" id="{912AD203-9D53-4D2E-ABDB-55680780EBA0}"/>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DFF9DF94-541C-4C8D-8AD9-96920CA0E787}"/>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26A73FCA-34C6-41E6-B54C-63C151C99FEE}"/>
              </a:ext>
            </a:extLst>
          </p:cNvPr>
          <p:cNvSpPr>
            <a:spLocks noGrp="1"/>
          </p:cNvSpPr>
          <p:nvPr>
            <p:ph type="sldNum" sz="quarter" idx="12"/>
          </p:nvPr>
        </p:nvSpPr>
        <p:spPr/>
        <p:txBody>
          <a:bodyPr/>
          <a:lstStyle/>
          <a:p>
            <a:pPr>
              <a:defRPr/>
            </a:pPr>
            <a:fld id="{40390516-8E9A-4341-B9BC-EA7123011609}" type="slidenum">
              <a:rPr lang="en-US" smtClean="0"/>
              <a:pPr>
                <a:defRPr/>
              </a:pPr>
              <a:t>19</a:t>
            </a:fld>
            <a:endParaRPr lang="en-US"/>
          </a:p>
        </p:txBody>
      </p:sp>
      <p:pic>
        <p:nvPicPr>
          <p:cNvPr id="7" name="Picture 6">
            <a:extLst>
              <a:ext uri="{FF2B5EF4-FFF2-40B4-BE49-F238E27FC236}">
                <a16:creationId xmlns:a16="http://schemas.microsoft.com/office/drawing/2014/main" id="{958BC540-8307-4BBD-BA55-68B8D5C87A82}"/>
              </a:ext>
            </a:extLst>
          </p:cNvPr>
          <p:cNvPicPr>
            <a:picLocks noChangeAspect="1"/>
          </p:cNvPicPr>
          <p:nvPr/>
        </p:nvPicPr>
        <p:blipFill>
          <a:blip r:embed="rId2"/>
          <a:stretch>
            <a:fillRect/>
          </a:stretch>
        </p:blipFill>
        <p:spPr>
          <a:xfrm>
            <a:off x="136250" y="2247900"/>
            <a:ext cx="5502549" cy="2413056"/>
          </a:xfrm>
          <a:prstGeom prst="rect">
            <a:avLst/>
          </a:prstGeom>
          <a:effectLst>
            <a:outerShdw blurRad="50800" dist="38100" dir="2700000" algn="tl" rotWithShape="0">
              <a:prstClr val="black">
                <a:alpha val="40000"/>
              </a:prstClr>
            </a:outerShdw>
          </a:effectLst>
        </p:spPr>
      </p:pic>
      <p:pic>
        <p:nvPicPr>
          <p:cNvPr id="9" name="Picture 8">
            <a:extLst>
              <a:ext uri="{FF2B5EF4-FFF2-40B4-BE49-F238E27FC236}">
                <a16:creationId xmlns:a16="http://schemas.microsoft.com/office/drawing/2014/main" id="{36770BD4-2849-40F1-894D-24F2C2EC58E0}"/>
              </a:ext>
            </a:extLst>
          </p:cNvPr>
          <p:cNvPicPr>
            <a:picLocks noChangeAspect="1"/>
          </p:cNvPicPr>
          <p:nvPr/>
        </p:nvPicPr>
        <p:blipFill>
          <a:blip r:embed="rId3"/>
          <a:stretch>
            <a:fillRect/>
          </a:stretch>
        </p:blipFill>
        <p:spPr>
          <a:xfrm>
            <a:off x="1600200" y="2965274"/>
            <a:ext cx="6700837" cy="2331685"/>
          </a:xfrm>
          <a:prstGeom prst="rect">
            <a:avLst/>
          </a:prstGeom>
          <a:effectLst>
            <a:outerShdw blurRad="50800" dist="38100" dir="2700000" algn="tl" rotWithShape="0">
              <a:prstClr val="black">
                <a:alpha val="40000"/>
              </a:prstClr>
            </a:outerShdw>
          </a:effectLst>
        </p:spPr>
      </p:pic>
      <p:cxnSp>
        <p:nvCxnSpPr>
          <p:cNvPr id="11" name="Straight Arrow Connector 10">
            <a:extLst>
              <a:ext uri="{FF2B5EF4-FFF2-40B4-BE49-F238E27FC236}">
                <a16:creationId xmlns:a16="http://schemas.microsoft.com/office/drawing/2014/main" id="{774DA0F1-8A97-42D9-9A31-B7EAB16C6939}"/>
              </a:ext>
            </a:extLst>
          </p:cNvPr>
          <p:cNvCxnSpPr>
            <a:cxnSpLocks/>
          </p:cNvCxnSpPr>
          <p:nvPr/>
        </p:nvCxnSpPr>
        <p:spPr>
          <a:xfrm flipV="1">
            <a:off x="609600" y="4229100"/>
            <a:ext cx="1524000" cy="622356"/>
          </a:xfrm>
          <a:prstGeom prst="straightConnector1">
            <a:avLst/>
          </a:prstGeom>
          <a:ln w="38100">
            <a:solidFill>
              <a:srgbClr val="C00000"/>
            </a:solidFill>
            <a:headEnd type="none" w="med" len="med"/>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95405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747C7-9EF9-4DBE-8703-0F052AC8FC9E}"/>
              </a:ext>
            </a:extLst>
          </p:cNvPr>
          <p:cNvSpPr>
            <a:spLocks noGrp="1"/>
          </p:cNvSpPr>
          <p:nvPr>
            <p:ph type="title"/>
          </p:nvPr>
        </p:nvSpPr>
        <p:spPr/>
        <p:txBody>
          <a:bodyPr/>
          <a:lstStyle/>
          <a:p>
            <a:r>
              <a:rPr lang="da-DK" dirty="0"/>
              <a:t>All seasoned developers...</a:t>
            </a:r>
          </a:p>
        </p:txBody>
      </p:sp>
      <p:sp>
        <p:nvSpPr>
          <p:cNvPr id="3" name="Content Placeholder 2">
            <a:extLst>
              <a:ext uri="{FF2B5EF4-FFF2-40B4-BE49-F238E27FC236}">
                <a16:creationId xmlns:a16="http://schemas.microsoft.com/office/drawing/2014/main" id="{C53DB8C7-A48F-43D6-A9ED-601C12A50A7D}"/>
              </a:ext>
            </a:extLst>
          </p:cNvPr>
          <p:cNvSpPr>
            <a:spLocks noGrp="1"/>
          </p:cNvSpPr>
          <p:nvPr>
            <p:ph idx="1"/>
          </p:nvPr>
        </p:nvSpPr>
        <p:spPr/>
        <p:txBody>
          <a:bodyPr/>
          <a:lstStyle/>
          <a:p>
            <a:r>
              <a:rPr lang="da-DK" dirty="0"/>
              <a:t>... And I do not spend all my time developing, so...</a:t>
            </a:r>
          </a:p>
          <a:p>
            <a:endParaRPr lang="da-DK" dirty="0"/>
          </a:p>
          <a:p>
            <a:r>
              <a:rPr lang="da-DK" i="1" dirty="0"/>
              <a:t>Who am I to teach you how to develop software?</a:t>
            </a:r>
          </a:p>
          <a:p>
            <a:r>
              <a:rPr lang="da-DK" dirty="0"/>
              <a:t>However, often I see </a:t>
            </a:r>
            <a:r>
              <a:rPr lang="da-DK" b="1" dirty="0"/>
              <a:t>this:</a:t>
            </a:r>
          </a:p>
          <a:p>
            <a:pPr lvl="1"/>
            <a:r>
              <a:rPr lang="da-DK" i="1" dirty="0"/>
              <a:t>I will just code these two SQL </a:t>
            </a:r>
            <a:br>
              <a:rPr lang="da-DK" i="1" dirty="0"/>
            </a:br>
            <a:r>
              <a:rPr lang="da-DK" i="1" dirty="0"/>
              <a:t>statements, add a table, aah – OK</a:t>
            </a:r>
            <a:br>
              <a:rPr lang="da-DK" i="1" dirty="0"/>
            </a:br>
            <a:r>
              <a:rPr lang="da-DK" i="1" dirty="0"/>
              <a:t>I also introduce the table init seq;</a:t>
            </a:r>
            <a:br>
              <a:rPr lang="da-DK" i="1" dirty="0"/>
            </a:br>
            <a:r>
              <a:rPr lang="da-DK" i="1" dirty="0"/>
              <a:t>wait, I have this code somewhere;</a:t>
            </a:r>
            <a:br>
              <a:rPr lang="da-DK" i="1" dirty="0"/>
            </a:br>
            <a:r>
              <a:rPr lang="da-DK" i="1" dirty="0"/>
              <a:t>Yeah, I will just generalize, and</a:t>
            </a:r>
            <a:br>
              <a:rPr lang="da-DK" i="1" dirty="0"/>
            </a:br>
            <a:r>
              <a:rPr lang="da-DK" i="1" dirty="0"/>
              <a:t>update all call sites, Hey – this </a:t>
            </a:r>
            <a:br>
              <a:rPr lang="da-DK" i="1" dirty="0"/>
            </a:br>
            <a:r>
              <a:rPr lang="da-DK" i="1" dirty="0"/>
              <a:t>must be a bug here...</a:t>
            </a:r>
          </a:p>
        </p:txBody>
      </p:sp>
      <p:sp>
        <p:nvSpPr>
          <p:cNvPr id="4" name="Date Placeholder 3">
            <a:extLst>
              <a:ext uri="{FF2B5EF4-FFF2-40B4-BE49-F238E27FC236}">
                <a16:creationId xmlns:a16="http://schemas.microsoft.com/office/drawing/2014/main" id="{8BD5BD35-B2FA-4F43-8493-A6F9037FFB69}"/>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5BF44710-BA1F-4802-8E94-94971EF4CEA9}"/>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B8745C57-FF39-4F42-8F9F-D51F5D00F1D0}"/>
              </a:ext>
            </a:extLst>
          </p:cNvPr>
          <p:cNvSpPr>
            <a:spLocks noGrp="1"/>
          </p:cNvSpPr>
          <p:nvPr>
            <p:ph type="sldNum" sz="quarter" idx="12"/>
          </p:nvPr>
        </p:nvSpPr>
        <p:spPr/>
        <p:txBody>
          <a:bodyPr/>
          <a:lstStyle/>
          <a:p>
            <a:pPr>
              <a:defRPr/>
            </a:pPr>
            <a:fld id="{40390516-8E9A-4341-B9BC-EA7123011609}" type="slidenum">
              <a:rPr lang="en-US" smtClean="0"/>
              <a:pPr>
                <a:defRPr/>
              </a:pPr>
              <a:t>2</a:t>
            </a:fld>
            <a:endParaRPr lang="en-US"/>
          </a:p>
        </p:txBody>
      </p:sp>
      <p:pic>
        <p:nvPicPr>
          <p:cNvPr id="8" name="Picture 7">
            <a:extLst>
              <a:ext uri="{FF2B5EF4-FFF2-40B4-BE49-F238E27FC236}">
                <a16:creationId xmlns:a16="http://schemas.microsoft.com/office/drawing/2014/main" id="{071D7A54-B6EC-4E2C-A3EB-AB96D6FC8F71}"/>
              </a:ext>
            </a:extLst>
          </p:cNvPr>
          <p:cNvPicPr>
            <a:picLocks noChangeAspect="1"/>
          </p:cNvPicPr>
          <p:nvPr/>
        </p:nvPicPr>
        <p:blipFill>
          <a:blip r:embed="rId2"/>
          <a:stretch>
            <a:fillRect/>
          </a:stretch>
        </p:blipFill>
        <p:spPr>
          <a:xfrm>
            <a:off x="5105400" y="2247900"/>
            <a:ext cx="2724150" cy="2924175"/>
          </a:xfrm>
          <a:prstGeom prst="rect">
            <a:avLst/>
          </a:prstGeom>
        </p:spPr>
      </p:pic>
    </p:spTree>
    <p:extLst>
      <p:ext uri="{BB962C8B-B14F-4D97-AF65-F5344CB8AC3E}">
        <p14:creationId xmlns:p14="http://schemas.microsoft.com/office/powerpoint/2010/main" val="313024936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49AF1-DC21-4F98-8819-CB27CA8C41E8}"/>
              </a:ext>
            </a:extLst>
          </p:cNvPr>
          <p:cNvSpPr>
            <a:spLocks noGrp="1"/>
          </p:cNvSpPr>
          <p:nvPr>
            <p:ph type="title"/>
          </p:nvPr>
        </p:nvSpPr>
        <p:spPr/>
        <p:txBody>
          <a:bodyPr/>
          <a:lstStyle/>
          <a:p>
            <a:r>
              <a:rPr lang="da-DK" dirty="0"/>
              <a:t>Cost Benefit Analysis</a:t>
            </a:r>
          </a:p>
        </p:txBody>
      </p:sp>
      <p:sp>
        <p:nvSpPr>
          <p:cNvPr id="3" name="Content Placeholder 2">
            <a:extLst>
              <a:ext uri="{FF2B5EF4-FFF2-40B4-BE49-F238E27FC236}">
                <a16:creationId xmlns:a16="http://schemas.microsoft.com/office/drawing/2014/main" id="{F4FC5497-64EE-468B-A7F5-65C605684CE5}"/>
              </a:ext>
            </a:extLst>
          </p:cNvPr>
          <p:cNvSpPr>
            <a:spLocks noGrp="1"/>
          </p:cNvSpPr>
          <p:nvPr>
            <p:ph idx="1"/>
          </p:nvPr>
        </p:nvSpPr>
        <p:spPr/>
        <p:txBody>
          <a:bodyPr/>
          <a:lstStyle/>
          <a:p>
            <a:r>
              <a:rPr lang="da-DK" dirty="0"/>
              <a:t>Costs:</a:t>
            </a:r>
          </a:p>
          <a:p>
            <a:pPr lvl="1"/>
            <a:r>
              <a:rPr lang="da-DK" dirty="0"/>
              <a:t>I have to </a:t>
            </a:r>
            <a:r>
              <a:rPr lang="da-DK" i="1" dirty="0"/>
              <a:t>program to an interface</a:t>
            </a:r>
            <a:endParaRPr lang="da-DK" dirty="0"/>
          </a:p>
          <a:p>
            <a:pPr lvl="2"/>
            <a:r>
              <a:rPr lang="da-DK" dirty="0"/>
              <a:t>To have two or more implementations of the CaveStorage</a:t>
            </a:r>
          </a:p>
          <a:p>
            <a:pPr lvl="1"/>
            <a:r>
              <a:rPr lang="da-DK" dirty="0"/>
              <a:t>I do have to develop and maintain the ‘FakeCaveStorage’</a:t>
            </a:r>
          </a:p>
          <a:p>
            <a:pPr lvl="2"/>
            <a:r>
              <a:rPr lang="da-DK" dirty="0"/>
              <a:t>12-15 methods with a lot of hashMap manipulations (260 LOC)</a:t>
            </a:r>
          </a:p>
          <a:p>
            <a:pPr lvl="1"/>
            <a:r>
              <a:rPr lang="da-DK" dirty="0"/>
              <a:t>Dependency Injection is required</a:t>
            </a:r>
          </a:p>
          <a:p>
            <a:pPr lvl="2"/>
            <a:r>
              <a:rPr lang="da-DK" dirty="0"/>
              <a:t>To control which implementation of CaveStorage to use</a:t>
            </a:r>
          </a:p>
          <a:p>
            <a:r>
              <a:rPr lang="da-DK" dirty="0"/>
              <a:t>Benefits</a:t>
            </a:r>
          </a:p>
          <a:p>
            <a:pPr lvl="1"/>
            <a:r>
              <a:rPr lang="da-DK" dirty="0"/>
              <a:t>I am </a:t>
            </a:r>
            <a:r>
              <a:rPr lang="da-DK" b="1" dirty="0"/>
              <a:t>forced </a:t>
            </a:r>
            <a:r>
              <a:rPr lang="da-DK" dirty="0"/>
              <a:t>to </a:t>
            </a:r>
            <a:r>
              <a:rPr lang="da-DK" i="1" dirty="0"/>
              <a:t>program to an interface </a:t>
            </a:r>
            <a:r>
              <a:rPr lang="da-DK" i="1" dirty="0">
                <a:sym typeface="Wingdings" panose="05000000000000000000" pitchFamily="2" charset="2"/>
              </a:rPr>
              <a:t></a:t>
            </a:r>
          </a:p>
          <a:p>
            <a:pPr lvl="1"/>
            <a:r>
              <a:rPr lang="da-DK" dirty="0">
                <a:sym typeface="Wingdings" panose="05000000000000000000" pitchFamily="2" charset="2"/>
              </a:rPr>
              <a:t>I am </a:t>
            </a:r>
            <a:r>
              <a:rPr lang="da-DK" b="1" dirty="0">
                <a:sym typeface="Wingdings" panose="05000000000000000000" pitchFamily="2" charset="2"/>
              </a:rPr>
              <a:t>forced</a:t>
            </a:r>
            <a:r>
              <a:rPr lang="da-DK" b="1" i="1" dirty="0">
                <a:sym typeface="Wingdings" panose="05000000000000000000" pitchFamily="2" charset="2"/>
              </a:rPr>
              <a:t> </a:t>
            </a:r>
            <a:r>
              <a:rPr lang="da-DK" dirty="0">
                <a:sym typeface="Wingdings" panose="05000000000000000000" pitchFamily="2" charset="2"/>
              </a:rPr>
              <a:t>to </a:t>
            </a:r>
            <a:r>
              <a:rPr lang="da-DK" i="1" dirty="0">
                <a:sym typeface="Wingdings" panose="05000000000000000000" pitchFamily="2" charset="2"/>
              </a:rPr>
              <a:t>use dependency injection </a:t>
            </a:r>
            <a:endParaRPr lang="da-DK" dirty="0"/>
          </a:p>
          <a:p>
            <a:pPr lvl="1"/>
            <a:endParaRPr lang="da-DK" dirty="0"/>
          </a:p>
        </p:txBody>
      </p:sp>
      <p:sp>
        <p:nvSpPr>
          <p:cNvPr id="4" name="Date Placeholder 3">
            <a:extLst>
              <a:ext uri="{FF2B5EF4-FFF2-40B4-BE49-F238E27FC236}">
                <a16:creationId xmlns:a16="http://schemas.microsoft.com/office/drawing/2014/main" id="{E729FAAE-484C-4C6B-AEAF-2717D94D440B}"/>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AB3ED2F2-ECF1-477C-815F-E52F6EAEAC99}"/>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2464B205-B6CD-42B9-9B09-5F9B4450671E}"/>
              </a:ext>
            </a:extLst>
          </p:cNvPr>
          <p:cNvSpPr>
            <a:spLocks noGrp="1"/>
          </p:cNvSpPr>
          <p:nvPr>
            <p:ph type="sldNum" sz="quarter" idx="12"/>
          </p:nvPr>
        </p:nvSpPr>
        <p:spPr/>
        <p:txBody>
          <a:bodyPr/>
          <a:lstStyle/>
          <a:p>
            <a:pPr>
              <a:defRPr/>
            </a:pPr>
            <a:fld id="{40390516-8E9A-4341-B9BC-EA7123011609}" type="slidenum">
              <a:rPr lang="en-US" smtClean="0"/>
              <a:pPr>
                <a:defRPr/>
              </a:pPr>
              <a:t>20</a:t>
            </a:fld>
            <a:endParaRPr lang="en-US"/>
          </a:p>
        </p:txBody>
      </p:sp>
    </p:spTree>
    <p:extLst>
      <p:ext uri="{BB962C8B-B14F-4D97-AF65-F5344CB8AC3E}">
        <p14:creationId xmlns:p14="http://schemas.microsoft.com/office/powerpoint/2010/main" val="62404967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49AF1-DC21-4F98-8819-CB27CA8C41E8}"/>
              </a:ext>
            </a:extLst>
          </p:cNvPr>
          <p:cNvSpPr>
            <a:spLocks noGrp="1"/>
          </p:cNvSpPr>
          <p:nvPr>
            <p:ph type="title"/>
          </p:nvPr>
        </p:nvSpPr>
        <p:spPr/>
        <p:txBody>
          <a:bodyPr/>
          <a:lstStyle/>
          <a:p>
            <a:r>
              <a:rPr lang="da-DK" dirty="0"/>
              <a:t>Cost Benefit Analysis</a:t>
            </a:r>
          </a:p>
        </p:txBody>
      </p:sp>
      <p:sp>
        <p:nvSpPr>
          <p:cNvPr id="3" name="Content Placeholder 2">
            <a:extLst>
              <a:ext uri="{FF2B5EF4-FFF2-40B4-BE49-F238E27FC236}">
                <a16:creationId xmlns:a16="http://schemas.microsoft.com/office/drawing/2014/main" id="{F4FC5497-64EE-468B-A7F5-65C605684CE5}"/>
              </a:ext>
            </a:extLst>
          </p:cNvPr>
          <p:cNvSpPr>
            <a:spLocks noGrp="1"/>
          </p:cNvSpPr>
          <p:nvPr>
            <p:ph idx="1"/>
          </p:nvPr>
        </p:nvSpPr>
        <p:spPr/>
        <p:txBody>
          <a:bodyPr/>
          <a:lstStyle/>
          <a:p>
            <a:r>
              <a:rPr lang="da-DK" dirty="0"/>
              <a:t>Benefits ...</a:t>
            </a:r>
          </a:p>
          <a:p>
            <a:pPr lvl="1"/>
            <a:r>
              <a:rPr lang="da-DK" dirty="0"/>
              <a:t>I have most of my code under fast test execution</a:t>
            </a:r>
          </a:p>
          <a:p>
            <a:pPr lvl="1"/>
            <a:endParaRPr lang="da-DK" dirty="0"/>
          </a:p>
          <a:p>
            <a:pPr lvl="1"/>
            <a:r>
              <a:rPr lang="da-DK" dirty="0"/>
              <a:t>I can reuse my test cases to develop real-service code in the service tests</a:t>
            </a:r>
          </a:p>
        </p:txBody>
      </p:sp>
      <p:sp>
        <p:nvSpPr>
          <p:cNvPr id="4" name="Date Placeholder 3">
            <a:extLst>
              <a:ext uri="{FF2B5EF4-FFF2-40B4-BE49-F238E27FC236}">
                <a16:creationId xmlns:a16="http://schemas.microsoft.com/office/drawing/2014/main" id="{E729FAAE-484C-4C6B-AEAF-2717D94D440B}"/>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AB3ED2F2-ECF1-477C-815F-E52F6EAEAC99}"/>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2464B205-B6CD-42B9-9B09-5F9B4450671E}"/>
              </a:ext>
            </a:extLst>
          </p:cNvPr>
          <p:cNvSpPr>
            <a:spLocks noGrp="1"/>
          </p:cNvSpPr>
          <p:nvPr>
            <p:ph type="sldNum" sz="quarter" idx="12"/>
          </p:nvPr>
        </p:nvSpPr>
        <p:spPr/>
        <p:txBody>
          <a:bodyPr/>
          <a:lstStyle/>
          <a:p>
            <a:pPr>
              <a:defRPr/>
            </a:pPr>
            <a:fld id="{40390516-8E9A-4341-B9BC-EA7123011609}" type="slidenum">
              <a:rPr lang="en-US" smtClean="0"/>
              <a:pPr>
                <a:defRPr/>
              </a:pPr>
              <a:t>21</a:t>
            </a:fld>
            <a:endParaRPr lang="en-US"/>
          </a:p>
        </p:txBody>
      </p:sp>
    </p:spTree>
    <p:extLst>
      <p:ext uri="{BB962C8B-B14F-4D97-AF65-F5344CB8AC3E}">
        <p14:creationId xmlns:p14="http://schemas.microsoft.com/office/powerpoint/2010/main" val="12805246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64F79E-9225-4E04-A20B-2466BC192F47}"/>
              </a:ext>
            </a:extLst>
          </p:cNvPr>
          <p:cNvSpPr>
            <a:spLocks noGrp="1"/>
          </p:cNvSpPr>
          <p:nvPr>
            <p:ph type="title"/>
          </p:nvPr>
        </p:nvSpPr>
        <p:spPr/>
        <p:txBody>
          <a:bodyPr/>
          <a:lstStyle/>
          <a:p>
            <a:r>
              <a:rPr lang="da-DK" dirty="0"/>
              <a:t>The Ladder, not the Vaulting Pole</a:t>
            </a:r>
          </a:p>
        </p:txBody>
      </p:sp>
      <p:sp>
        <p:nvSpPr>
          <p:cNvPr id="3" name="Content Placeholder 2">
            <a:extLst>
              <a:ext uri="{FF2B5EF4-FFF2-40B4-BE49-F238E27FC236}">
                <a16:creationId xmlns:a16="http://schemas.microsoft.com/office/drawing/2014/main" id="{C1E93D80-4B88-4826-8E9C-C746B827E18F}"/>
              </a:ext>
            </a:extLst>
          </p:cNvPr>
          <p:cNvSpPr>
            <a:spLocks noGrp="1"/>
          </p:cNvSpPr>
          <p:nvPr>
            <p:ph idx="1"/>
          </p:nvPr>
        </p:nvSpPr>
        <p:spPr/>
        <p:txBody>
          <a:bodyPr/>
          <a:lstStyle/>
          <a:p>
            <a:r>
              <a:rPr lang="da-DK" dirty="0"/>
              <a:t>Take small steps by</a:t>
            </a:r>
          </a:p>
          <a:p>
            <a:pPr lvl="1"/>
            <a:r>
              <a:rPr lang="da-DK" dirty="0"/>
              <a:t>Building test cases to ensure you do not fall</a:t>
            </a:r>
          </a:p>
          <a:p>
            <a:pPr lvl="1"/>
            <a:r>
              <a:rPr lang="da-DK" dirty="0"/>
              <a:t>External services/modules replaced by test doubles</a:t>
            </a:r>
          </a:p>
          <a:p>
            <a:pPr lvl="2"/>
            <a:r>
              <a:rPr lang="da-DK" dirty="0"/>
              <a:t>That are covered by test cases</a:t>
            </a:r>
          </a:p>
          <a:p>
            <a:pPr lvl="1"/>
            <a:r>
              <a:rPr lang="da-DK" dirty="0"/>
              <a:t>... </a:t>
            </a:r>
            <a:r>
              <a:rPr lang="da-DK"/>
              <a:t>That you reuse for the real</a:t>
            </a:r>
            <a:br>
              <a:rPr lang="da-DK"/>
            </a:br>
            <a:r>
              <a:rPr lang="da-DK"/>
              <a:t>interaction code...</a:t>
            </a:r>
          </a:p>
        </p:txBody>
      </p:sp>
      <p:sp>
        <p:nvSpPr>
          <p:cNvPr id="4" name="Date Placeholder 3">
            <a:extLst>
              <a:ext uri="{FF2B5EF4-FFF2-40B4-BE49-F238E27FC236}">
                <a16:creationId xmlns:a16="http://schemas.microsoft.com/office/drawing/2014/main" id="{9F5A6120-BC7B-446C-8A2E-D4D9854489EA}"/>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6619F43C-42F8-4EDB-9D55-194D411DBA60}"/>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E0C3EFD5-6C93-4DC6-9894-8467BDD6F038}"/>
              </a:ext>
            </a:extLst>
          </p:cNvPr>
          <p:cNvSpPr>
            <a:spLocks noGrp="1"/>
          </p:cNvSpPr>
          <p:nvPr>
            <p:ph type="sldNum" sz="quarter" idx="12"/>
          </p:nvPr>
        </p:nvSpPr>
        <p:spPr/>
        <p:txBody>
          <a:bodyPr/>
          <a:lstStyle/>
          <a:p>
            <a:pPr>
              <a:defRPr/>
            </a:pPr>
            <a:fld id="{40390516-8E9A-4341-B9BC-EA7123011609}" type="slidenum">
              <a:rPr lang="en-US" smtClean="0"/>
              <a:pPr>
                <a:defRPr/>
              </a:pPr>
              <a:t>22</a:t>
            </a:fld>
            <a:endParaRPr lang="en-US"/>
          </a:p>
        </p:txBody>
      </p:sp>
      <p:pic>
        <p:nvPicPr>
          <p:cNvPr id="7" name="Picture 6">
            <a:extLst>
              <a:ext uri="{FF2B5EF4-FFF2-40B4-BE49-F238E27FC236}">
                <a16:creationId xmlns:a16="http://schemas.microsoft.com/office/drawing/2014/main" id="{0C4DB380-ABCF-48E7-BC15-2D26FD278091}"/>
              </a:ext>
            </a:extLst>
          </p:cNvPr>
          <p:cNvPicPr>
            <a:picLocks noChangeAspect="1"/>
          </p:cNvPicPr>
          <p:nvPr/>
        </p:nvPicPr>
        <p:blipFill>
          <a:blip r:embed="rId2"/>
          <a:stretch>
            <a:fillRect/>
          </a:stretch>
        </p:blipFill>
        <p:spPr>
          <a:xfrm>
            <a:off x="4891087" y="2574611"/>
            <a:ext cx="3795713" cy="2686364"/>
          </a:xfrm>
          <a:prstGeom prst="rect">
            <a:avLst/>
          </a:prstGeom>
        </p:spPr>
      </p:pic>
    </p:spTree>
    <p:extLst>
      <p:ext uri="{BB962C8B-B14F-4D97-AF65-F5344CB8AC3E}">
        <p14:creationId xmlns:p14="http://schemas.microsoft.com/office/powerpoint/2010/main" val="1216561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747C7-9EF9-4DBE-8703-0F052AC8FC9E}"/>
              </a:ext>
            </a:extLst>
          </p:cNvPr>
          <p:cNvSpPr>
            <a:spLocks noGrp="1"/>
          </p:cNvSpPr>
          <p:nvPr>
            <p:ph type="title"/>
          </p:nvPr>
        </p:nvSpPr>
        <p:spPr/>
        <p:txBody>
          <a:bodyPr/>
          <a:lstStyle/>
          <a:p>
            <a:r>
              <a:rPr lang="da-DK" dirty="0"/>
              <a:t>That is – </a:t>
            </a:r>
            <a:r>
              <a:rPr lang="da-DK" i="1" dirty="0"/>
              <a:t>take large steps</a:t>
            </a:r>
            <a:endParaRPr lang="da-DK" dirty="0"/>
          </a:p>
        </p:txBody>
      </p:sp>
      <p:sp>
        <p:nvSpPr>
          <p:cNvPr id="3" name="Content Placeholder 2">
            <a:extLst>
              <a:ext uri="{FF2B5EF4-FFF2-40B4-BE49-F238E27FC236}">
                <a16:creationId xmlns:a16="http://schemas.microsoft.com/office/drawing/2014/main" id="{C53DB8C7-A48F-43D6-A9ED-601C12A50A7D}"/>
              </a:ext>
            </a:extLst>
          </p:cNvPr>
          <p:cNvSpPr>
            <a:spLocks noGrp="1"/>
          </p:cNvSpPr>
          <p:nvPr>
            <p:ph idx="1"/>
          </p:nvPr>
        </p:nvSpPr>
        <p:spPr/>
        <p:txBody>
          <a:bodyPr/>
          <a:lstStyle/>
          <a:p>
            <a:r>
              <a:rPr lang="da-DK" dirty="0"/>
              <a:t>When asked, people says</a:t>
            </a:r>
          </a:p>
          <a:p>
            <a:pPr lvl="1"/>
            <a:r>
              <a:rPr lang="da-DK" i="1" dirty="0"/>
              <a:t>It is much faster!</a:t>
            </a:r>
          </a:p>
        </p:txBody>
      </p:sp>
      <p:sp>
        <p:nvSpPr>
          <p:cNvPr id="4" name="Date Placeholder 3">
            <a:extLst>
              <a:ext uri="{FF2B5EF4-FFF2-40B4-BE49-F238E27FC236}">
                <a16:creationId xmlns:a16="http://schemas.microsoft.com/office/drawing/2014/main" id="{8BD5BD35-B2FA-4F43-8493-A6F9037FFB69}"/>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5BF44710-BA1F-4802-8E94-94971EF4CEA9}"/>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B8745C57-FF39-4F42-8F9F-D51F5D00F1D0}"/>
              </a:ext>
            </a:extLst>
          </p:cNvPr>
          <p:cNvSpPr>
            <a:spLocks noGrp="1"/>
          </p:cNvSpPr>
          <p:nvPr>
            <p:ph type="sldNum" sz="quarter" idx="12"/>
          </p:nvPr>
        </p:nvSpPr>
        <p:spPr/>
        <p:txBody>
          <a:bodyPr/>
          <a:lstStyle/>
          <a:p>
            <a:pPr>
              <a:defRPr/>
            </a:pPr>
            <a:fld id="{40390516-8E9A-4341-B9BC-EA7123011609}" type="slidenum">
              <a:rPr lang="en-US" smtClean="0"/>
              <a:pPr>
                <a:defRPr/>
              </a:pPr>
              <a:t>3</a:t>
            </a:fld>
            <a:endParaRPr lang="en-US"/>
          </a:p>
        </p:txBody>
      </p:sp>
      <p:pic>
        <p:nvPicPr>
          <p:cNvPr id="8" name="Picture 7">
            <a:extLst>
              <a:ext uri="{FF2B5EF4-FFF2-40B4-BE49-F238E27FC236}">
                <a16:creationId xmlns:a16="http://schemas.microsoft.com/office/drawing/2014/main" id="{071D7A54-B6EC-4E2C-A3EB-AB96D6FC8F71}"/>
              </a:ext>
            </a:extLst>
          </p:cNvPr>
          <p:cNvPicPr>
            <a:picLocks noChangeAspect="1"/>
          </p:cNvPicPr>
          <p:nvPr/>
        </p:nvPicPr>
        <p:blipFill>
          <a:blip r:embed="rId2"/>
          <a:stretch>
            <a:fillRect/>
          </a:stretch>
        </p:blipFill>
        <p:spPr>
          <a:xfrm>
            <a:off x="1371600" y="1838325"/>
            <a:ext cx="2724150" cy="2924175"/>
          </a:xfrm>
          <a:prstGeom prst="rect">
            <a:avLst/>
          </a:prstGeom>
        </p:spPr>
      </p:pic>
      <p:pic>
        <p:nvPicPr>
          <p:cNvPr id="9" name="Picture 8">
            <a:extLst>
              <a:ext uri="{FF2B5EF4-FFF2-40B4-BE49-F238E27FC236}">
                <a16:creationId xmlns:a16="http://schemas.microsoft.com/office/drawing/2014/main" id="{BC3AA8A8-F8A0-4501-B411-B089BD1F1344}"/>
              </a:ext>
            </a:extLst>
          </p:cNvPr>
          <p:cNvPicPr>
            <a:picLocks noChangeAspect="1"/>
          </p:cNvPicPr>
          <p:nvPr/>
        </p:nvPicPr>
        <p:blipFill>
          <a:blip r:embed="rId3"/>
          <a:stretch>
            <a:fillRect/>
          </a:stretch>
        </p:blipFill>
        <p:spPr>
          <a:xfrm>
            <a:off x="4800600" y="2095500"/>
            <a:ext cx="2533650" cy="2762250"/>
          </a:xfrm>
          <a:prstGeom prst="rect">
            <a:avLst/>
          </a:prstGeom>
        </p:spPr>
      </p:pic>
      <p:sp>
        <p:nvSpPr>
          <p:cNvPr id="7" name="Rectangle 6">
            <a:extLst>
              <a:ext uri="{FF2B5EF4-FFF2-40B4-BE49-F238E27FC236}">
                <a16:creationId xmlns:a16="http://schemas.microsoft.com/office/drawing/2014/main" id="{DF93469A-CE4C-41EB-842A-8DBC60210CF0}"/>
              </a:ext>
            </a:extLst>
          </p:cNvPr>
          <p:cNvSpPr/>
          <p:nvPr/>
        </p:nvSpPr>
        <p:spPr>
          <a:xfrm>
            <a:off x="5410200" y="4381500"/>
            <a:ext cx="3352800" cy="685800"/>
          </a:xfrm>
          <a:prstGeom prst="rect">
            <a:avLst/>
          </a:prstGeom>
          <a:ln/>
        </p:spPr>
        <p:style>
          <a:lnRef idx="0">
            <a:schemeClr val="accent2"/>
          </a:lnRef>
          <a:fillRef idx="3">
            <a:schemeClr val="accent2"/>
          </a:fillRef>
          <a:effectRef idx="3">
            <a:schemeClr val="accent2"/>
          </a:effectRef>
          <a:fontRef idx="minor">
            <a:schemeClr val="lt1"/>
          </a:fontRef>
        </p:style>
        <p:txBody>
          <a:bodyPr rtlCol="0" anchor="ctr"/>
          <a:lstStyle/>
          <a:p>
            <a:pPr algn="ctr"/>
            <a:r>
              <a:rPr lang="da-DK" dirty="0"/>
              <a:t>Falling fifty times is </a:t>
            </a:r>
            <a:r>
              <a:rPr lang="da-DK" i="1" dirty="0"/>
              <a:t>not</a:t>
            </a:r>
            <a:r>
              <a:rPr lang="da-DK" dirty="0"/>
              <a:t> faster!</a:t>
            </a:r>
          </a:p>
        </p:txBody>
      </p:sp>
    </p:spTree>
    <p:extLst>
      <p:ext uri="{BB962C8B-B14F-4D97-AF65-F5344CB8AC3E}">
        <p14:creationId xmlns:p14="http://schemas.microsoft.com/office/powerpoint/2010/main" val="741600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6747C7-9EF9-4DBE-8703-0F052AC8FC9E}"/>
              </a:ext>
            </a:extLst>
          </p:cNvPr>
          <p:cNvSpPr>
            <a:spLocks noGrp="1"/>
          </p:cNvSpPr>
          <p:nvPr>
            <p:ph type="title"/>
          </p:nvPr>
        </p:nvSpPr>
        <p:spPr/>
        <p:txBody>
          <a:bodyPr/>
          <a:lstStyle/>
          <a:p>
            <a:r>
              <a:rPr lang="da-DK" dirty="0"/>
              <a:t>Take small steps...</a:t>
            </a:r>
          </a:p>
        </p:txBody>
      </p:sp>
      <p:sp>
        <p:nvSpPr>
          <p:cNvPr id="3" name="Content Placeholder 2">
            <a:extLst>
              <a:ext uri="{FF2B5EF4-FFF2-40B4-BE49-F238E27FC236}">
                <a16:creationId xmlns:a16="http://schemas.microsoft.com/office/drawing/2014/main" id="{C53DB8C7-A48F-43D6-A9ED-601C12A50A7D}"/>
              </a:ext>
            </a:extLst>
          </p:cNvPr>
          <p:cNvSpPr>
            <a:spLocks noGrp="1"/>
          </p:cNvSpPr>
          <p:nvPr>
            <p:ph idx="1"/>
          </p:nvPr>
        </p:nvSpPr>
        <p:spPr/>
        <p:txBody>
          <a:bodyPr/>
          <a:lstStyle/>
          <a:p>
            <a:r>
              <a:rPr lang="da-DK" dirty="0"/>
              <a:t>One of the four </a:t>
            </a:r>
            <a:r>
              <a:rPr lang="da-DK" i="1" dirty="0"/>
              <a:t>test-driven development</a:t>
            </a:r>
            <a:r>
              <a:rPr lang="da-DK" dirty="0"/>
              <a:t> principles:</a:t>
            </a:r>
          </a:p>
          <a:p>
            <a:pPr lvl="1"/>
            <a:r>
              <a:rPr lang="da-DK" i="1" dirty="0"/>
              <a:t>Take small steps</a:t>
            </a:r>
            <a:endParaRPr lang="da-DK" dirty="0"/>
          </a:p>
          <a:p>
            <a:r>
              <a:rPr lang="da-DK" i="1" dirty="0"/>
              <a:t>Use the ladder, not the vaulting pole. – Henrik Bærbak</a:t>
            </a:r>
            <a:endParaRPr lang="da-DK" dirty="0"/>
          </a:p>
        </p:txBody>
      </p:sp>
      <p:sp>
        <p:nvSpPr>
          <p:cNvPr id="4" name="Date Placeholder 3">
            <a:extLst>
              <a:ext uri="{FF2B5EF4-FFF2-40B4-BE49-F238E27FC236}">
                <a16:creationId xmlns:a16="http://schemas.microsoft.com/office/drawing/2014/main" id="{8BD5BD35-B2FA-4F43-8493-A6F9037FFB69}"/>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5BF44710-BA1F-4802-8E94-94971EF4CEA9}"/>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B8745C57-FF39-4F42-8F9F-D51F5D00F1D0}"/>
              </a:ext>
            </a:extLst>
          </p:cNvPr>
          <p:cNvSpPr>
            <a:spLocks noGrp="1"/>
          </p:cNvSpPr>
          <p:nvPr>
            <p:ph type="sldNum" sz="quarter" idx="12"/>
          </p:nvPr>
        </p:nvSpPr>
        <p:spPr/>
        <p:txBody>
          <a:bodyPr/>
          <a:lstStyle/>
          <a:p>
            <a:pPr>
              <a:defRPr/>
            </a:pPr>
            <a:fld id="{40390516-8E9A-4341-B9BC-EA7123011609}" type="slidenum">
              <a:rPr lang="en-US" smtClean="0"/>
              <a:pPr>
                <a:defRPr/>
              </a:pPr>
              <a:t>4</a:t>
            </a:fld>
            <a:endParaRPr lang="en-US"/>
          </a:p>
        </p:txBody>
      </p:sp>
      <p:pic>
        <p:nvPicPr>
          <p:cNvPr id="7" name="Picture 6">
            <a:extLst>
              <a:ext uri="{FF2B5EF4-FFF2-40B4-BE49-F238E27FC236}">
                <a16:creationId xmlns:a16="http://schemas.microsoft.com/office/drawing/2014/main" id="{AADCE4FA-4A12-40EE-814F-5FD1A9A1B9B7}"/>
              </a:ext>
            </a:extLst>
          </p:cNvPr>
          <p:cNvPicPr>
            <a:picLocks noChangeAspect="1"/>
          </p:cNvPicPr>
          <p:nvPr/>
        </p:nvPicPr>
        <p:blipFill>
          <a:blip r:embed="rId2"/>
          <a:stretch>
            <a:fillRect/>
          </a:stretch>
        </p:blipFill>
        <p:spPr>
          <a:xfrm>
            <a:off x="2674143" y="2400300"/>
            <a:ext cx="3795713" cy="2686364"/>
          </a:xfrm>
          <a:prstGeom prst="rect">
            <a:avLst/>
          </a:prstGeom>
        </p:spPr>
      </p:pic>
    </p:spTree>
    <p:extLst>
      <p:ext uri="{BB962C8B-B14F-4D97-AF65-F5344CB8AC3E}">
        <p14:creationId xmlns:p14="http://schemas.microsoft.com/office/powerpoint/2010/main" val="29211538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6CF76F-0357-4D4F-B66E-05AA9606AFB2}"/>
              </a:ext>
            </a:extLst>
          </p:cNvPr>
          <p:cNvSpPr>
            <a:spLocks noGrp="1"/>
          </p:cNvSpPr>
          <p:nvPr>
            <p:ph type="title"/>
          </p:nvPr>
        </p:nvSpPr>
        <p:spPr/>
        <p:txBody>
          <a:bodyPr/>
          <a:lstStyle/>
          <a:p>
            <a:r>
              <a:rPr lang="da-DK" dirty="0"/>
              <a:t>Not Unknown Phenomenon</a:t>
            </a:r>
          </a:p>
        </p:txBody>
      </p:sp>
      <p:sp>
        <p:nvSpPr>
          <p:cNvPr id="3" name="Content Placeholder 2">
            <a:extLst>
              <a:ext uri="{FF2B5EF4-FFF2-40B4-BE49-F238E27FC236}">
                <a16:creationId xmlns:a16="http://schemas.microsoft.com/office/drawing/2014/main" id="{8B1946C4-1483-4C4E-BA0D-DF2EE158F599}"/>
              </a:ext>
            </a:extLst>
          </p:cNvPr>
          <p:cNvSpPr>
            <a:spLocks noGrp="1"/>
          </p:cNvSpPr>
          <p:nvPr>
            <p:ph idx="1"/>
          </p:nvPr>
        </p:nvSpPr>
        <p:spPr/>
        <p:txBody>
          <a:bodyPr/>
          <a:lstStyle/>
          <a:p>
            <a:r>
              <a:rPr lang="da-DK" i="1" dirty="0"/>
              <a:t>Build support code to help you build </a:t>
            </a:r>
            <a:r>
              <a:rPr lang="da-DK" b="1" i="1" dirty="0"/>
              <a:t>strong </a:t>
            </a:r>
            <a:r>
              <a:rPr lang="da-DK" i="1" dirty="0"/>
              <a:t>code!</a:t>
            </a:r>
          </a:p>
          <a:p>
            <a:pPr lvl="1"/>
            <a:r>
              <a:rPr lang="da-DK" i="1" dirty="0"/>
              <a:t>Like taking the ladder/stairs – slow but steady, and you do not fall down and hurt yourself (too badly)!</a:t>
            </a:r>
          </a:p>
        </p:txBody>
      </p:sp>
      <p:sp>
        <p:nvSpPr>
          <p:cNvPr id="4" name="Date Placeholder 3">
            <a:extLst>
              <a:ext uri="{FF2B5EF4-FFF2-40B4-BE49-F238E27FC236}">
                <a16:creationId xmlns:a16="http://schemas.microsoft.com/office/drawing/2014/main" id="{0DBD007C-EA84-4510-AD74-7EDB3BBCF5F4}"/>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71CEDAE7-D67B-4C3A-83CF-611A8E62CC7F}"/>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2ABEC6BF-EDF2-4A19-90ED-784E6C15DC30}"/>
              </a:ext>
            </a:extLst>
          </p:cNvPr>
          <p:cNvSpPr>
            <a:spLocks noGrp="1"/>
          </p:cNvSpPr>
          <p:nvPr>
            <p:ph type="sldNum" sz="quarter" idx="12"/>
          </p:nvPr>
        </p:nvSpPr>
        <p:spPr/>
        <p:txBody>
          <a:bodyPr/>
          <a:lstStyle/>
          <a:p>
            <a:pPr>
              <a:defRPr/>
            </a:pPr>
            <a:fld id="{40390516-8E9A-4341-B9BC-EA7123011609}" type="slidenum">
              <a:rPr lang="en-US" smtClean="0"/>
              <a:pPr>
                <a:defRPr/>
              </a:pPr>
              <a:t>5</a:t>
            </a:fld>
            <a:endParaRPr lang="en-US"/>
          </a:p>
        </p:txBody>
      </p:sp>
      <p:pic>
        <p:nvPicPr>
          <p:cNvPr id="7" name="Picture 6">
            <a:extLst>
              <a:ext uri="{FF2B5EF4-FFF2-40B4-BE49-F238E27FC236}">
                <a16:creationId xmlns:a16="http://schemas.microsoft.com/office/drawing/2014/main" id="{2A88570C-69C4-4851-86C7-FA01D49BFC75}"/>
              </a:ext>
            </a:extLst>
          </p:cNvPr>
          <p:cNvPicPr>
            <a:picLocks noChangeAspect="1"/>
          </p:cNvPicPr>
          <p:nvPr/>
        </p:nvPicPr>
        <p:blipFill>
          <a:blip r:embed="rId2"/>
          <a:stretch>
            <a:fillRect/>
          </a:stretch>
        </p:blipFill>
        <p:spPr>
          <a:xfrm>
            <a:off x="1143000" y="2171700"/>
            <a:ext cx="4343400" cy="2935375"/>
          </a:xfrm>
          <a:prstGeom prst="rect">
            <a:avLst/>
          </a:prstGeom>
        </p:spPr>
      </p:pic>
      <p:sp>
        <p:nvSpPr>
          <p:cNvPr id="8" name="Rectangle 7">
            <a:extLst>
              <a:ext uri="{FF2B5EF4-FFF2-40B4-BE49-F238E27FC236}">
                <a16:creationId xmlns:a16="http://schemas.microsoft.com/office/drawing/2014/main" id="{2A5B4CBC-805A-4293-8A3B-146D840FD2A7}"/>
              </a:ext>
            </a:extLst>
          </p:cNvPr>
          <p:cNvSpPr/>
          <p:nvPr/>
        </p:nvSpPr>
        <p:spPr>
          <a:xfrm>
            <a:off x="5829300" y="4255559"/>
            <a:ext cx="2514600" cy="609600"/>
          </a:xfrm>
          <a:prstGeom prst="rect">
            <a:avLst/>
          </a:prstGeom>
          <a:ln/>
        </p:spPr>
        <p:style>
          <a:lnRef idx="0">
            <a:schemeClr val="accent3"/>
          </a:lnRef>
          <a:fillRef idx="3">
            <a:schemeClr val="accent3"/>
          </a:fillRef>
          <a:effectRef idx="3">
            <a:schemeClr val="accent3"/>
          </a:effectRef>
          <a:fontRef idx="minor">
            <a:schemeClr val="lt1"/>
          </a:fontRef>
        </p:style>
        <p:txBody>
          <a:bodyPr rtlCol="0" anchor="ctr"/>
          <a:lstStyle/>
          <a:p>
            <a:pPr algn="ctr"/>
            <a:r>
              <a:rPr lang="da-DK" sz="2000" dirty="0"/>
              <a:t>Scaffolding Code</a:t>
            </a:r>
          </a:p>
        </p:txBody>
      </p:sp>
    </p:spTree>
    <p:extLst>
      <p:ext uri="{BB962C8B-B14F-4D97-AF65-F5344CB8AC3E}">
        <p14:creationId xmlns:p14="http://schemas.microsoft.com/office/powerpoint/2010/main" val="25811657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F7164C97-AE92-41E4-82EC-15C51043FC32}"/>
              </a:ext>
            </a:extLst>
          </p:cNvPr>
          <p:cNvSpPr>
            <a:spLocks noGrp="1"/>
          </p:cNvSpPr>
          <p:nvPr>
            <p:ph type="ctrTitle"/>
          </p:nvPr>
        </p:nvSpPr>
        <p:spPr/>
        <p:txBody>
          <a:bodyPr/>
          <a:lstStyle/>
          <a:p>
            <a:r>
              <a:rPr lang="da-DK" dirty="0"/>
              <a:t>The Code Perspective</a:t>
            </a:r>
          </a:p>
        </p:txBody>
      </p:sp>
      <p:sp>
        <p:nvSpPr>
          <p:cNvPr id="8" name="Subtitle 7">
            <a:extLst>
              <a:ext uri="{FF2B5EF4-FFF2-40B4-BE49-F238E27FC236}">
                <a16:creationId xmlns:a16="http://schemas.microsoft.com/office/drawing/2014/main" id="{276248BD-4474-4A7C-9887-54D3AFCF00C0}"/>
              </a:ext>
            </a:extLst>
          </p:cNvPr>
          <p:cNvSpPr>
            <a:spLocks noGrp="1"/>
          </p:cNvSpPr>
          <p:nvPr>
            <p:ph type="subTitle" idx="1"/>
          </p:nvPr>
        </p:nvSpPr>
        <p:spPr/>
        <p:txBody>
          <a:bodyPr/>
          <a:lstStyle/>
          <a:p>
            <a:r>
              <a:rPr lang="da-DK" dirty="0"/>
              <a:t>Enough Metaphoric Speak</a:t>
            </a:r>
          </a:p>
        </p:txBody>
      </p:sp>
      <p:sp>
        <p:nvSpPr>
          <p:cNvPr id="4" name="Date Placeholder 3">
            <a:extLst>
              <a:ext uri="{FF2B5EF4-FFF2-40B4-BE49-F238E27FC236}">
                <a16:creationId xmlns:a16="http://schemas.microsoft.com/office/drawing/2014/main" id="{69817A91-5F02-4D73-9E42-1ACB7EE75712}"/>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EBB90AED-9B59-4A0F-B1B3-66757CA95F7A}"/>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A3078BAF-C46E-4717-BC18-2EC1AAC105D2}"/>
              </a:ext>
            </a:extLst>
          </p:cNvPr>
          <p:cNvSpPr>
            <a:spLocks noGrp="1"/>
          </p:cNvSpPr>
          <p:nvPr>
            <p:ph type="sldNum" sz="quarter" idx="12"/>
          </p:nvPr>
        </p:nvSpPr>
        <p:spPr/>
        <p:txBody>
          <a:bodyPr/>
          <a:lstStyle/>
          <a:p>
            <a:pPr>
              <a:defRPr/>
            </a:pPr>
            <a:fld id="{40390516-8E9A-4341-B9BC-EA7123011609}" type="slidenum">
              <a:rPr lang="en-US" smtClean="0"/>
              <a:pPr>
                <a:defRPr/>
              </a:pPr>
              <a:t>6</a:t>
            </a:fld>
            <a:endParaRPr lang="en-US"/>
          </a:p>
        </p:txBody>
      </p:sp>
    </p:spTree>
    <p:extLst>
      <p:ext uri="{BB962C8B-B14F-4D97-AF65-F5344CB8AC3E}">
        <p14:creationId xmlns:p14="http://schemas.microsoft.com/office/powerpoint/2010/main" val="18579688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293961-BAEA-4876-8154-4FF4F4EEC865}"/>
              </a:ext>
            </a:extLst>
          </p:cNvPr>
          <p:cNvSpPr>
            <a:spLocks noGrp="1"/>
          </p:cNvSpPr>
          <p:nvPr>
            <p:ph type="title"/>
          </p:nvPr>
        </p:nvSpPr>
        <p:spPr/>
        <p:txBody>
          <a:bodyPr/>
          <a:lstStyle/>
          <a:p>
            <a:r>
              <a:rPr lang="da-DK" dirty="0"/>
              <a:t>A Developer’s Scaffolding</a:t>
            </a:r>
          </a:p>
        </p:txBody>
      </p:sp>
      <p:sp>
        <p:nvSpPr>
          <p:cNvPr id="3" name="Content Placeholder 2">
            <a:extLst>
              <a:ext uri="{FF2B5EF4-FFF2-40B4-BE49-F238E27FC236}">
                <a16:creationId xmlns:a16="http://schemas.microsoft.com/office/drawing/2014/main" id="{107390E8-2504-436E-98B0-EC3F2B0C2AB3}"/>
              </a:ext>
            </a:extLst>
          </p:cNvPr>
          <p:cNvSpPr>
            <a:spLocks noGrp="1"/>
          </p:cNvSpPr>
          <p:nvPr>
            <p:ph idx="1"/>
          </p:nvPr>
        </p:nvSpPr>
        <p:spPr/>
        <p:txBody>
          <a:bodyPr/>
          <a:lstStyle/>
          <a:p>
            <a:r>
              <a:rPr lang="da-DK" dirty="0"/>
              <a:t>DevOps relies on </a:t>
            </a:r>
            <a:r>
              <a:rPr lang="da-DK" i="1" dirty="0"/>
              <a:t>testing!		</a:t>
            </a:r>
            <a:r>
              <a:rPr lang="da-DK" b="1" i="1" dirty="0"/>
              <a:t>Get used to it!</a:t>
            </a:r>
          </a:p>
          <a:p>
            <a:r>
              <a:rPr lang="da-DK" dirty="0"/>
              <a:t>... And at all levels...</a:t>
            </a:r>
          </a:p>
          <a:p>
            <a:endParaRPr lang="da-DK" dirty="0"/>
          </a:p>
          <a:p>
            <a:r>
              <a:rPr lang="da-DK" dirty="0"/>
              <a:t>Testing is </a:t>
            </a:r>
            <a:r>
              <a:rPr lang="da-DK" i="1" dirty="0"/>
              <a:t>scientific</a:t>
            </a:r>
            <a:br>
              <a:rPr lang="da-DK" i="1" dirty="0"/>
            </a:br>
            <a:r>
              <a:rPr lang="da-DK" i="1" dirty="0"/>
              <a:t>process:</a:t>
            </a:r>
          </a:p>
          <a:p>
            <a:pPr lvl="1"/>
            <a:r>
              <a:rPr lang="da-DK" i="1" dirty="0"/>
              <a:t>Hypothesis</a:t>
            </a:r>
          </a:p>
          <a:p>
            <a:pPr lvl="2"/>
            <a:r>
              <a:rPr lang="da-DK" i="1" dirty="0"/>
              <a:t>Write test</a:t>
            </a:r>
          </a:p>
          <a:p>
            <a:pPr lvl="1"/>
            <a:r>
              <a:rPr lang="da-DK" i="1" dirty="0"/>
              <a:t>Experiment</a:t>
            </a:r>
          </a:p>
          <a:p>
            <a:pPr lvl="2"/>
            <a:r>
              <a:rPr lang="da-DK" i="1" dirty="0"/>
              <a:t>Execute</a:t>
            </a:r>
          </a:p>
          <a:p>
            <a:pPr lvl="1"/>
            <a:r>
              <a:rPr lang="da-DK" i="1" dirty="0"/>
              <a:t>Conclusion</a:t>
            </a:r>
          </a:p>
          <a:p>
            <a:pPr lvl="2"/>
            <a:r>
              <a:rPr lang="da-DK" i="1" dirty="0"/>
              <a:t>Pass/Fail</a:t>
            </a:r>
            <a:endParaRPr lang="da-DK" dirty="0"/>
          </a:p>
        </p:txBody>
      </p:sp>
      <p:sp>
        <p:nvSpPr>
          <p:cNvPr id="4" name="Date Placeholder 3">
            <a:extLst>
              <a:ext uri="{FF2B5EF4-FFF2-40B4-BE49-F238E27FC236}">
                <a16:creationId xmlns:a16="http://schemas.microsoft.com/office/drawing/2014/main" id="{BC9066AE-AB20-4711-A5DE-8CD1AC2881C1}"/>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B87C8965-8CEB-48B5-8B84-CF2BA7FC9D5A}"/>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B85AAC1E-978E-4CDB-8010-C71E7E945DCB}"/>
              </a:ext>
            </a:extLst>
          </p:cNvPr>
          <p:cNvSpPr>
            <a:spLocks noGrp="1"/>
          </p:cNvSpPr>
          <p:nvPr>
            <p:ph type="sldNum" sz="quarter" idx="12"/>
          </p:nvPr>
        </p:nvSpPr>
        <p:spPr/>
        <p:txBody>
          <a:bodyPr/>
          <a:lstStyle/>
          <a:p>
            <a:pPr>
              <a:defRPr/>
            </a:pPr>
            <a:fld id="{40390516-8E9A-4341-B9BC-EA7123011609}" type="slidenum">
              <a:rPr lang="en-US" smtClean="0"/>
              <a:pPr>
                <a:defRPr/>
              </a:pPr>
              <a:t>7</a:t>
            </a:fld>
            <a:endParaRPr lang="en-US"/>
          </a:p>
        </p:txBody>
      </p:sp>
      <p:pic>
        <p:nvPicPr>
          <p:cNvPr id="7" name="Picture 6">
            <a:extLst>
              <a:ext uri="{FF2B5EF4-FFF2-40B4-BE49-F238E27FC236}">
                <a16:creationId xmlns:a16="http://schemas.microsoft.com/office/drawing/2014/main" id="{A44A1527-FB5D-4141-B6D2-317ED4066C6C}"/>
              </a:ext>
            </a:extLst>
          </p:cNvPr>
          <p:cNvPicPr>
            <a:picLocks noChangeAspect="1"/>
          </p:cNvPicPr>
          <p:nvPr/>
        </p:nvPicPr>
        <p:blipFill>
          <a:blip r:embed="rId2"/>
          <a:stretch>
            <a:fillRect/>
          </a:stretch>
        </p:blipFill>
        <p:spPr>
          <a:xfrm>
            <a:off x="3657600" y="1943100"/>
            <a:ext cx="5306396" cy="2805112"/>
          </a:xfrm>
          <a:prstGeom prst="rect">
            <a:avLst/>
          </a:prstGeom>
        </p:spPr>
      </p:pic>
    </p:spTree>
    <p:extLst>
      <p:ext uri="{BB962C8B-B14F-4D97-AF65-F5344CB8AC3E}">
        <p14:creationId xmlns:p14="http://schemas.microsoft.com/office/powerpoint/2010/main" val="32597555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DEE27B-E782-4BB0-B47B-6178564B53E9}"/>
              </a:ext>
            </a:extLst>
          </p:cNvPr>
          <p:cNvSpPr>
            <a:spLocks noGrp="1"/>
          </p:cNvSpPr>
          <p:nvPr>
            <p:ph type="title"/>
          </p:nvPr>
        </p:nvSpPr>
        <p:spPr/>
        <p:txBody>
          <a:bodyPr/>
          <a:lstStyle/>
          <a:p>
            <a:r>
              <a:rPr lang="da-DK" dirty="0"/>
              <a:t>From SkyCave</a:t>
            </a:r>
          </a:p>
        </p:txBody>
      </p:sp>
      <p:sp>
        <p:nvSpPr>
          <p:cNvPr id="3" name="Content Placeholder 2">
            <a:extLst>
              <a:ext uri="{FF2B5EF4-FFF2-40B4-BE49-F238E27FC236}">
                <a16:creationId xmlns:a16="http://schemas.microsoft.com/office/drawing/2014/main" id="{398B310B-97EA-4939-90EB-D17F7282D9F2}"/>
              </a:ext>
            </a:extLst>
          </p:cNvPr>
          <p:cNvSpPr>
            <a:spLocks noGrp="1"/>
          </p:cNvSpPr>
          <p:nvPr>
            <p:ph idx="1"/>
          </p:nvPr>
        </p:nvSpPr>
        <p:spPr/>
        <p:txBody>
          <a:bodyPr/>
          <a:lstStyle/>
          <a:p>
            <a:r>
              <a:rPr lang="da-DK" dirty="0"/>
              <a:t>Our present ‘monolith’ SkyCave architecture</a:t>
            </a:r>
          </a:p>
          <a:p>
            <a:endParaRPr lang="da-DK" dirty="0"/>
          </a:p>
          <a:p>
            <a:endParaRPr lang="da-DK" dirty="0"/>
          </a:p>
          <a:p>
            <a:endParaRPr lang="da-DK" dirty="0"/>
          </a:p>
          <a:p>
            <a:endParaRPr lang="da-DK" dirty="0"/>
          </a:p>
          <a:p>
            <a:r>
              <a:rPr lang="da-DK" dirty="0"/>
              <a:t>Starting from the Bottom:</a:t>
            </a:r>
            <a:br>
              <a:rPr lang="da-DK" dirty="0"/>
            </a:br>
            <a:r>
              <a:rPr lang="da-DK" dirty="0"/>
              <a:t>The Storage layer...</a:t>
            </a:r>
          </a:p>
        </p:txBody>
      </p:sp>
      <p:sp>
        <p:nvSpPr>
          <p:cNvPr id="4" name="Date Placeholder 3">
            <a:extLst>
              <a:ext uri="{FF2B5EF4-FFF2-40B4-BE49-F238E27FC236}">
                <a16:creationId xmlns:a16="http://schemas.microsoft.com/office/drawing/2014/main" id="{6A28EE1A-BBA6-4654-9EBD-EE3EDF50D2F5}"/>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E4883A5A-7AEB-4019-B6C2-8ADB84B33684}"/>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6199FEC3-8CF7-4B87-BA4B-3BB70B3F4D39}"/>
              </a:ext>
            </a:extLst>
          </p:cNvPr>
          <p:cNvSpPr>
            <a:spLocks noGrp="1"/>
          </p:cNvSpPr>
          <p:nvPr>
            <p:ph type="sldNum" sz="quarter" idx="12"/>
          </p:nvPr>
        </p:nvSpPr>
        <p:spPr/>
        <p:txBody>
          <a:bodyPr/>
          <a:lstStyle/>
          <a:p>
            <a:pPr>
              <a:defRPr/>
            </a:pPr>
            <a:fld id="{40390516-8E9A-4341-B9BC-EA7123011609}" type="slidenum">
              <a:rPr lang="en-US" smtClean="0"/>
              <a:pPr>
                <a:defRPr/>
              </a:pPr>
              <a:t>8</a:t>
            </a:fld>
            <a:endParaRPr lang="en-US"/>
          </a:p>
        </p:txBody>
      </p:sp>
      <p:sp>
        <p:nvSpPr>
          <p:cNvPr id="7" name="Rectangle 6">
            <a:extLst>
              <a:ext uri="{FF2B5EF4-FFF2-40B4-BE49-F238E27FC236}">
                <a16:creationId xmlns:a16="http://schemas.microsoft.com/office/drawing/2014/main" id="{6885A8E5-A7F9-40D2-9C00-0A5318F52EB7}"/>
              </a:ext>
            </a:extLst>
          </p:cNvPr>
          <p:cNvSpPr/>
          <p:nvPr/>
        </p:nvSpPr>
        <p:spPr>
          <a:xfrm>
            <a:off x="4864100" y="2037657"/>
            <a:ext cx="3365500" cy="6985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da-DK" dirty="0"/>
              <a:t>Presentation Layer / ‘cmd’</a:t>
            </a:r>
            <a:endParaRPr lang="en-US" dirty="0"/>
          </a:p>
        </p:txBody>
      </p:sp>
      <p:sp>
        <p:nvSpPr>
          <p:cNvPr id="8" name="Rectangle 7">
            <a:extLst>
              <a:ext uri="{FF2B5EF4-FFF2-40B4-BE49-F238E27FC236}">
                <a16:creationId xmlns:a16="http://schemas.microsoft.com/office/drawing/2014/main" id="{D9D178EE-04A2-4F17-84DC-09475D8FBD84}"/>
              </a:ext>
            </a:extLst>
          </p:cNvPr>
          <p:cNvSpPr/>
          <p:nvPr/>
        </p:nvSpPr>
        <p:spPr>
          <a:xfrm>
            <a:off x="4864100" y="2863157"/>
            <a:ext cx="3365500" cy="6985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da-DK" dirty="0"/>
              <a:t>Application Layer / ‘daemon’</a:t>
            </a:r>
            <a:endParaRPr lang="en-US" dirty="0"/>
          </a:p>
        </p:txBody>
      </p:sp>
      <p:sp>
        <p:nvSpPr>
          <p:cNvPr id="9" name="Rectangle 8">
            <a:extLst>
              <a:ext uri="{FF2B5EF4-FFF2-40B4-BE49-F238E27FC236}">
                <a16:creationId xmlns:a16="http://schemas.microsoft.com/office/drawing/2014/main" id="{5184B8FB-7F6B-49BA-8C14-5F79289E30AB}"/>
              </a:ext>
            </a:extLst>
          </p:cNvPr>
          <p:cNvSpPr/>
          <p:nvPr/>
        </p:nvSpPr>
        <p:spPr>
          <a:xfrm>
            <a:off x="4864100" y="3698985"/>
            <a:ext cx="3365500" cy="698500"/>
          </a:xfrm>
          <a:prstGeom prst="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da-DK" dirty="0"/>
              <a:t>Storage </a:t>
            </a:r>
            <a:r>
              <a:rPr lang="da-DK" dirty="0" err="1"/>
              <a:t>Layer</a:t>
            </a:r>
            <a:r>
              <a:rPr lang="da-DK" dirty="0"/>
              <a:t> / Database</a:t>
            </a:r>
            <a:endParaRPr lang="en-US" dirty="0"/>
          </a:p>
        </p:txBody>
      </p:sp>
      <p:sp>
        <p:nvSpPr>
          <p:cNvPr id="10" name="Rectangle 9">
            <a:extLst>
              <a:ext uri="{FF2B5EF4-FFF2-40B4-BE49-F238E27FC236}">
                <a16:creationId xmlns:a16="http://schemas.microsoft.com/office/drawing/2014/main" id="{73778917-74C3-4441-8429-B3C325C26F04}"/>
              </a:ext>
            </a:extLst>
          </p:cNvPr>
          <p:cNvSpPr/>
          <p:nvPr/>
        </p:nvSpPr>
        <p:spPr>
          <a:xfrm rot="570671">
            <a:off x="5835228" y="4384328"/>
            <a:ext cx="1555750" cy="635000"/>
          </a:xfrm>
          <a:prstGeom prst="rect">
            <a:avLst/>
          </a:prstGeom>
        </p:spPr>
        <p:style>
          <a:lnRef idx="0">
            <a:schemeClr val="accent6"/>
          </a:lnRef>
          <a:fillRef idx="3">
            <a:schemeClr val="accent6"/>
          </a:fillRef>
          <a:effectRef idx="3">
            <a:schemeClr val="accent6"/>
          </a:effectRef>
          <a:fontRef idx="minor">
            <a:schemeClr val="lt1"/>
          </a:fontRef>
        </p:style>
        <p:txBody>
          <a:bodyPr rtlCol="0" anchor="ctr"/>
          <a:lstStyle/>
          <a:p>
            <a:pPr algn="ctr"/>
            <a:r>
              <a:rPr lang="da-DK" dirty="0"/>
              <a:t>&lt;&lt;i&gt;&gt;</a:t>
            </a:r>
          </a:p>
          <a:p>
            <a:pPr algn="ctr"/>
            <a:r>
              <a:rPr lang="da-DK" dirty="0" err="1"/>
              <a:t>CaveStorage</a:t>
            </a:r>
            <a:endParaRPr lang="en-US" dirty="0"/>
          </a:p>
        </p:txBody>
      </p:sp>
    </p:spTree>
    <p:extLst>
      <p:ext uri="{BB962C8B-B14F-4D97-AF65-F5344CB8AC3E}">
        <p14:creationId xmlns:p14="http://schemas.microsoft.com/office/powerpoint/2010/main" val="12701941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A65342-4F2B-45B4-8270-F91B4671EE98}"/>
              </a:ext>
            </a:extLst>
          </p:cNvPr>
          <p:cNvSpPr>
            <a:spLocks noGrp="1"/>
          </p:cNvSpPr>
          <p:nvPr>
            <p:ph type="title"/>
          </p:nvPr>
        </p:nvSpPr>
        <p:spPr/>
        <p:txBody>
          <a:bodyPr/>
          <a:lstStyle/>
          <a:p>
            <a:r>
              <a:rPr lang="da-DK" dirty="0"/>
              <a:t>Make Tests!</a:t>
            </a:r>
          </a:p>
        </p:txBody>
      </p:sp>
      <p:sp>
        <p:nvSpPr>
          <p:cNvPr id="3" name="Content Placeholder 2">
            <a:extLst>
              <a:ext uri="{FF2B5EF4-FFF2-40B4-BE49-F238E27FC236}">
                <a16:creationId xmlns:a16="http://schemas.microsoft.com/office/drawing/2014/main" id="{52AB5DFF-972E-4268-8A19-2E4471D8EF5D}"/>
              </a:ext>
            </a:extLst>
          </p:cNvPr>
          <p:cNvSpPr>
            <a:spLocks noGrp="1"/>
          </p:cNvSpPr>
          <p:nvPr>
            <p:ph idx="1"/>
          </p:nvPr>
        </p:nvSpPr>
        <p:spPr/>
        <p:txBody>
          <a:bodyPr/>
          <a:lstStyle/>
          <a:p>
            <a:r>
              <a:rPr lang="da-DK" dirty="0"/>
              <a:t>Hypothesis: </a:t>
            </a:r>
            <a:r>
              <a:rPr lang="da-DK" i="1" dirty="0"/>
              <a:t>Storage can Create and Read rooms</a:t>
            </a:r>
            <a:endParaRPr lang="da-DK" dirty="0"/>
          </a:p>
        </p:txBody>
      </p:sp>
      <p:sp>
        <p:nvSpPr>
          <p:cNvPr id="4" name="Date Placeholder 3">
            <a:extLst>
              <a:ext uri="{FF2B5EF4-FFF2-40B4-BE49-F238E27FC236}">
                <a16:creationId xmlns:a16="http://schemas.microsoft.com/office/drawing/2014/main" id="{9B985EE0-2D6E-49CD-BBB4-AA53F8342461}"/>
              </a:ext>
            </a:extLst>
          </p:cNvPr>
          <p:cNvSpPr>
            <a:spLocks noGrp="1"/>
          </p:cNvSpPr>
          <p:nvPr>
            <p:ph type="dt" sz="half" idx="10"/>
          </p:nvPr>
        </p:nvSpPr>
        <p:spPr/>
        <p:txBody>
          <a:bodyPr/>
          <a:lstStyle/>
          <a:p>
            <a:pPr>
              <a:defRPr/>
            </a:pPr>
            <a:r>
              <a:rPr lang="en-US"/>
              <a:t>CS@AU</a:t>
            </a:r>
          </a:p>
        </p:txBody>
      </p:sp>
      <p:sp>
        <p:nvSpPr>
          <p:cNvPr id="5" name="Footer Placeholder 4">
            <a:extLst>
              <a:ext uri="{FF2B5EF4-FFF2-40B4-BE49-F238E27FC236}">
                <a16:creationId xmlns:a16="http://schemas.microsoft.com/office/drawing/2014/main" id="{E37E038C-6EAB-436C-8C7B-98D8B3691A5D}"/>
              </a:ext>
            </a:extLst>
          </p:cNvPr>
          <p:cNvSpPr>
            <a:spLocks noGrp="1"/>
          </p:cNvSpPr>
          <p:nvPr>
            <p:ph type="ftr" sz="quarter" idx="11"/>
          </p:nvPr>
        </p:nvSpPr>
        <p:spPr/>
        <p:txBody>
          <a:bodyPr/>
          <a:lstStyle/>
          <a:p>
            <a:pPr>
              <a:defRPr/>
            </a:pPr>
            <a:r>
              <a:rPr lang="en-US"/>
              <a:t>Henrik Bærbak Christensen</a:t>
            </a:r>
          </a:p>
        </p:txBody>
      </p:sp>
      <p:sp>
        <p:nvSpPr>
          <p:cNvPr id="6" name="Slide Number Placeholder 5">
            <a:extLst>
              <a:ext uri="{FF2B5EF4-FFF2-40B4-BE49-F238E27FC236}">
                <a16:creationId xmlns:a16="http://schemas.microsoft.com/office/drawing/2014/main" id="{22D67ADB-9762-4AF5-A376-43F3F5BFD8B7}"/>
              </a:ext>
            </a:extLst>
          </p:cNvPr>
          <p:cNvSpPr>
            <a:spLocks noGrp="1"/>
          </p:cNvSpPr>
          <p:nvPr>
            <p:ph type="sldNum" sz="quarter" idx="12"/>
          </p:nvPr>
        </p:nvSpPr>
        <p:spPr/>
        <p:txBody>
          <a:bodyPr/>
          <a:lstStyle/>
          <a:p>
            <a:pPr>
              <a:defRPr/>
            </a:pPr>
            <a:fld id="{40390516-8E9A-4341-B9BC-EA7123011609}" type="slidenum">
              <a:rPr lang="en-US" smtClean="0"/>
              <a:pPr>
                <a:defRPr/>
              </a:pPr>
              <a:t>9</a:t>
            </a:fld>
            <a:endParaRPr lang="en-US"/>
          </a:p>
        </p:txBody>
      </p:sp>
      <p:pic>
        <p:nvPicPr>
          <p:cNvPr id="7" name="Picture 6">
            <a:extLst>
              <a:ext uri="{FF2B5EF4-FFF2-40B4-BE49-F238E27FC236}">
                <a16:creationId xmlns:a16="http://schemas.microsoft.com/office/drawing/2014/main" id="{699D2594-239C-4DB9-AB3E-E06DDB91FC3B}"/>
              </a:ext>
            </a:extLst>
          </p:cNvPr>
          <p:cNvPicPr>
            <a:picLocks noChangeAspect="1"/>
          </p:cNvPicPr>
          <p:nvPr/>
        </p:nvPicPr>
        <p:blipFill>
          <a:blip r:embed="rId2"/>
          <a:stretch>
            <a:fillRect/>
          </a:stretch>
        </p:blipFill>
        <p:spPr>
          <a:xfrm>
            <a:off x="504825" y="1562100"/>
            <a:ext cx="8058150" cy="3533775"/>
          </a:xfrm>
          <a:prstGeom prst="rect">
            <a:avLst/>
          </a:prstGeom>
          <a:effectLst>
            <a:outerShdw blurRad="50800" dist="38100" dir="2700000" algn="tl" rotWithShape="0">
              <a:prstClr val="black">
                <a:alpha val="40000"/>
              </a:prstClr>
            </a:outerShdw>
          </a:effectLst>
        </p:spPr>
      </p:pic>
      <p:sp>
        <p:nvSpPr>
          <p:cNvPr id="8" name="Rectangle 7">
            <a:extLst>
              <a:ext uri="{FF2B5EF4-FFF2-40B4-BE49-F238E27FC236}">
                <a16:creationId xmlns:a16="http://schemas.microsoft.com/office/drawing/2014/main" id="{3D83884B-F943-453B-AB27-71B29E187D93}"/>
              </a:ext>
            </a:extLst>
          </p:cNvPr>
          <p:cNvSpPr/>
          <p:nvPr/>
        </p:nvSpPr>
        <p:spPr>
          <a:xfrm>
            <a:off x="6248400" y="5067300"/>
            <a:ext cx="2133600" cy="304271"/>
          </a:xfrm>
          <a:prstGeom prst="rect">
            <a:avLst/>
          </a:prstGeom>
          <a:ln/>
        </p:spPr>
        <p:style>
          <a:lnRef idx="0">
            <a:schemeClr val="accent4"/>
          </a:lnRef>
          <a:fillRef idx="3">
            <a:schemeClr val="accent4"/>
          </a:fillRef>
          <a:effectRef idx="3">
            <a:schemeClr val="accent4"/>
          </a:effectRef>
          <a:fontRef idx="minor">
            <a:schemeClr val="lt1"/>
          </a:fontRef>
        </p:style>
        <p:txBody>
          <a:bodyPr rtlCol="0" anchor="ctr"/>
          <a:lstStyle/>
          <a:p>
            <a:pPr algn="ctr"/>
            <a:r>
              <a:rPr lang="da-DK" sz="1400" dirty="0"/>
              <a:t>TestRoomPlayerStorage</a:t>
            </a:r>
          </a:p>
        </p:txBody>
      </p:sp>
    </p:spTree>
    <p:extLst>
      <p:ext uri="{BB962C8B-B14F-4D97-AF65-F5344CB8AC3E}">
        <p14:creationId xmlns:p14="http://schemas.microsoft.com/office/powerpoint/2010/main" val="37070561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ln/>
      </a:spPr>
      <a:bodyPr rtlCol="0" anchor="ctr"/>
      <a:lstStyle>
        <a:defPPr algn="ctr">
          <a:defRPr sz="1400" dirty="0" smtClean="0"/>
        </a:defPPr>
      </a:lstStyle>
      <a:style>
        <a:lnRef idx="0">
          <a:schemeClr val="accent4"/>
        </a:lnRef>
        <a:fillRef idx="3">
          <a:schemeClr val="accent4"/>
        </a:fillRef>
        <a:effectRef idx="3">
          <a:schemeClr val="accent4"/>
        </a:effectRef>
        <a:fontRef idx="minor">
          <a:schemeClr val="lt1"/>
        </a:fontRef>
      </a:style>
    </a:spDef>
    <a:lnDef>
      <a:spPr>
        <a:ln w="38100">
          <a:solidFill>
            <a:srgbClr val="C00000"/>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730</TotalTime>
  <Words>988</Words>
  <Application>Microsoft Office PowerPoint</Application>
  <PresentationFormat>On-screen Show (16:10)</PresentationFormat>
  <Paragraphs>188</Paragraphs>
  <Slides>22</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22</vt:i4>
      </vt:variant>
    </vt:vector>
  </HeadingPairs>
  <TitlesOfParts>
    <vt:vector size="25" baseType="lpstr">
      <vt:lpstr>Arial</vt:lpstr>
      <vt:lpstr>Calibri</vt:lpstr>
      <vt:lpstr>Office Theme</vt:lpstr>
      <vt:lpstr>Microservices and DevOps</vt:lpstr>
      <vt:lpstr>All seasoned developers...</vt:lpstr>
      <vt:lpstr>That is – take large steps</vt:lpstr>
      <vt:lpstr>Take small steps...</vt:lpstr>
      <vt:lpstr>Not Unknown Phenomenon</vt:lpstr>
      <vt:lpstr>The Code Perspective</vt:lpstr>
      <vt:lpstr>A Developer’s Scaffolding</vt:lpstr>
      <vt:lpstr>From SkyCave</vt:lpstr>
      <vt:lpstr>Make Tests!</vt:lpstr>
      <vt:lpstr>What??? You have no DB!</vt:lpstr>
      <vt:lpstr>Unit Tests are Fast!</vt:lpstr>
      <vt:lpstr>Fake Object</vt:lpstr>
      <vt:lpstr>Meszaros</vt:lpstr>
      <vt:lpstr>Testing at the Application Layer</vt:lpstr>
      <vt:lpstr>Other Example</vt:lpstr>
      <vt:lpstr>Fake Object IPC</vt:lpstr>
      <vt:lpstr>Testing at the Presentation Layer</vt:lpstr>
      <vt:lpstr>Compare...</vt:lpstr>
      <vt:lpstr>And that is not all...</vt:lpstr>
      <vt:lpstr>Cost Benefit Analysis</vt:lpstr>
      <vt:lpstr>Cost Benefit Analysis</vt:lpstr>
      <vt:lpstr>The Ladder, not the Vaulting Pole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Stability</dc:title>
  <dc:creator>hbc</dc:creator>
  <cp:lastModifiedBy>Henrik Bærbak Christensen</cp:lastModifiedBy>
  <cp:revision>90</cp:revision>
  <dcterms:created xsi:type="dcterms:W3CDTF">2006-08-16T00:00:00Z</dcterms:created>
  <dcterms:modified xsi:type="dcterms:W3CDTF">2019-12-11T14:19:12Z</dcterms:modified>
</cp:coreProperties>
</file>